
<file path=[Content_Types].xml><?xml version="1.0" encoding="utf-8"?>
<Types xmlns="http://schemas.openxmlformats.org/package/2006/content-types">
  <Default ContentType="image/jpeg" Extension="jpg"/>
  <Default ContentType="application/vnd.openxmlformats-officedocument.vmlDrawing" Extension="vml"/>
  <Default ContentType="application/x-fontdata" Extension="fntdata"/>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y="6858000" cx="9144000"/>
  <p:notesSz cx="6858000" cy="9144000"/>
  <p:embeddedFontLst>
    <p:embeddedFont>
      <p:font typeface="Tahoma"/>
      <p:regular r:id="rId47"/>
      <p:bold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49" roundtripDataSignature="AMtx7mhWSigHfdxtmF8JN0AmXpg2UFL3j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Tahoma-bold.fntdata"/><Relationship Id="rId47" Type="http://schemas.openxmlformats.org/officeDocument/2006/relationships/font" Target="fonts/Tahoma-regular.fntdata"/><Relationship Id="rId49"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Aerial view, fish weir</a:t>
            </a:r>
            <a:endParaRPr/>
          </a:p>
        </p:txBody>
      </p:sp>
      <p:sp>
        <p:nvSpPr>
          <p:cNvPr id="136" name="Google Shape;13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Somewhere between Madison Blue Spring and Melvin Shoals. Maybe the boat from Troupville.</a:t>
            </a:r>
            <a:endParaRPr/>
          </a:p>
        </p:txBody>
      </p:sp>
      <p:sp>
        <p:nvSpPr>
          <p:cNvPr id="153" name="Google Shape;15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Lowndes County and Franklinville 1839</a:t>
            </a:r>
            <a:endParaRPr/>
          </a:p>
        </p:txBody>
      </p:sp>
      <p:sp>
        <p:nvSpPr>
          <p:cNvPr id="159" name="Google Shape;15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Lowndes County and Troupville 1846</a:t>
            </a:r>
            <a:endParaRPr/>
          </a:p>
        </p:txBody>
      </p:sp>
      <p:sp>
        <p:nvSpPr>
          <p:cNvPr id="164" name="Google Shape;16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Hamilton County 1834</a:t>
            </a:r>
            <a:endParaRPr/>
          </a:p>
        </p:txBody>
      </p:sp>
      <p:sp>
        <p:nvSpPr>
          <p:cNvPr id="171" name="Google Shape;17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Hamilton County 1856</a:t>
            </a:r>
            <a:endParaRPr/>
          </a:p>
        </p:txBody>
      </p:sp>
      <p:sp>
        <p:nvSpPr>
          <p:cNvPr id="177" name="Google Shape;17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Madison, Hamilton, Columbia Counties</a:t>
            </a:r>
            <a:endParaRPr/>
          </a:p>
        </p:txBody>
      </p:sp>
      <p:sp>
        <p:nvSpPr>
          <p:cNvPr id="183" name="Google Shape;18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Withlacoochee River (left) Confluence with the Suwannee River</a:t>
            </a:r>
            <a:endParaRPr/>
          </a:p>
        </p:txBody>
      </p:sp>
      <p:sp>
        <p:nvSpPr>
          <p:cNvPr id="97" name="Google Shape;9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b9e051c13d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b9e051c13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b9e051c13d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b9e051c13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b984609c90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b984609c90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b984609c90_0_2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2b984609c90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b984609c90_0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b984609c90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b984609c90_0_3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b984609c90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b984609c90_0_2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b984609c90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b984609c90_0_3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2b984609c90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Melvin Shoals, Withlacoochee River</a:t>
            </a:r>
            <a:endParaRPr/>
          </a:p>
        </p:txBody>
      </p:sp>
      <p:sp>
        <p:nvSpPr>
          <p:cNvPr id="102" name="Google Shape;10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b984609c90_0_3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2b984609c90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b984609c90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2b984609c9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Fish Weir just downstream of Madison Blue Spring, helicopter view by Tom Baird</a:t>
            </a:r>
            <a:endParaRPr/>
          </a:p>
        </p:txBody>
      </p:sp>
      <p:sp>
        <p:nvSpPr>
          <p:cNvPr id="131" name="Google Shape;13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33"/>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3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3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8" name="Shape 68"/>
        <p:cNvGrpSpPr/>
        <p:nvPr/>
      </p:nvGrpSpPr>
      <p:grpSpPr>
        <a:xfrm>
          <a:off x="0" y="0"/>
          <a:ext cx="0" cy="0"/>
          <a:chOff x="0" y="0"/>
          <a:chExt cx="0" cy="0"/>
        </a:xfrm>
      </p:grpSpPr>
      <p:sp>
        <p:nvSpPr>
          <p:cNvPr id="69" name="Google Shape;69;p4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0" name="Google Shape;70;p42"/>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42"/>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4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4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4" name="Shape 74"/>
        <p:cNvGrpSpPr/>
        <p:nvPr/>
      </p:nvGrpSpPr>
      <p:grpSpPr>
        <a:xfrm>
          <a:off x="0" y="0"/>
          <a:ext cx="0" cy="0"/>
          <a:chOff x="0" y="0"/>
          <a:chExt cx="0" cy="0"/>
        </a:xfrm>
      </p:grpSpPr>
      <p:sp>
        <p:nvSpPr>
          <p:cNvPr id="75" name="Google Shape;75;p4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6" name="Google Shape;76;p4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77" name="Google Shape;77;p43"/>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4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 name="Shape 15"/>
        <p:cNvGrpSpPr/>
        <p:nvPr/>
      </p:nvGrpSpPr>
      <p:grpSpPr>
        <a:xfrm>
          <a:off x="0" y="0"/>
          <a:ext cx="0" cy="0"/>
          <a:chOff x="0" y="0"/>
          <a:chExt cx="0" cy="0"/>
        </a:xfrm>
      </p:grpSpPr>
      <p:sp>
        <p:nvSpPr>
          <p:cNvPr id="16" name="Google Shape;16;p34"/>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 name="Google Shape;17;p34"/>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 name="Google Shape;18;p34"/>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1" name="Shape 21"/>
        <p:cNvGrpSpPr/>
        <p:nvPr/>
      </p:nvGrpSpPr>
      <p:grpSpPr>
        <a:xfrm>
          <a:off x="0" y="0"/>
          <a:ext cx="0" cy="0"/>
          <a:chOff x="0" y="0"/>
          <a:chExt cx="0" cy="0"/>
        </a:xfrm>
      </p:grpSpPr>
      <p:sp>
        <p:nvSpPr>
          <p:cNvPr id="22" name="Google Shape;22;p3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 name="Google Shape;23;p35"/>
          <p:cNvSpPr txBox="1"/>
          <p:nvPr>
            <p:ph idx="1" type="body"/>
          </p:nvPr>
        </p:nvSpPr>
        <p:spPr>
          <a:xfrm rot="5400000">
            <a:off x="2309019" y="-251619"/>
            <a:ext cx="4525962"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35"/>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7" name="Shape 27"/>
        <p:cNvGrpSpPr/>
        <p:nvPr/>
      </p:nvGrpSpPr>
      <p:grpSpPr>
        <a:xfrm>
          <a:off x="0" y="0"/>
          <a:ext cx="0" cy="0"/>
          <a:chOff x="0" y="0"/>
          <a:chExt cx="0" cy="0"/>
        </a:xfrm>
      </p:grpSpPr>
      <p:sp>
        <p:nvSpPr>
          <p:cNvPr id="28" name="Google Shape;28;p3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9" name="Google Shape;29;p36"/>
          <p:cNvSpPr/>
          <p:nvPr>
            <p:ph idx="2" type="pic"/>
          </p:nvPr>
        </p:nvSpPr>
        <p:spPr>
          <a:xfrm>
            <a:off x="1792288" y="612775"/>
            <a:ext cx="5486400" cy="4114800"/>
          </a:xfrm>
          <a:prstGeom prst="rect">
            <a:avLst/>
          </a:prstGeom>
          <a:noFill/>
          <a:ln>
            <a:noFill/>
          </a:ln>
        </p:spPr>
      </p:sp>
      <p:sp>
        <p:nvSpPr>
          <p:cNvPr id="30" name="Google Shape;30;p3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31" name="Google Shape;31;p36"/>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3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4" name="Shape 34"/>
        <p:cNvGrpSpPr/>
        <p:nvPr/>
      </p:nvGrpSpPr>
      <p:grpSpPr>
        <a:xfrm>
          <a:off x="0" y="0"/>
          <a:ext cx="0" cy="0"/>
          <a:chOff x="0" y="0"/>
          <a:chExt cx="0" cy="0"/>
        </a:xfrm>
      </p:grpSpPr>
      <p:sp>
        <p:nvSpPr>
          <p:cNvPr id="35" name="Google Shape;35;p37"/>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6" name="Google Shape;36;p37"/>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37" name="Google Shape;37;p37"/>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38" name="Google Shape;38;p37"/>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3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 name="Shape 41"/>
        <p:cNvGrpSpPr/>
        <p:nvPr/>
      </p:nvGrpSpPr>
      <p:grpSpPr>
        <a:xfrm>
          <a:off x="0" y="0"/>
          <a:ext cx="0" cy="0"/>
          <a:chOff x="0" y="0"/>
          <a:chExt cx="0" cy="0"/>
        </a:xfrm>
      </p:grpSpPr>
      <p:sp>
        <p:nvSpPr>
          <p:cNvPr id="42" name="Google Shape;42;p3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3" name="Google Shape;43;p38"/>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3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3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6" name="Shape 46"/>
        <p:cNvGrpSpPr/>
        <p:nvPr/>
      </p:nvGrpSpPr>
      <p:grpSpPr>
        <a:xfrm>
          <a:off x="0" y="0"/>
          <a:ext cx="0" cy="0"/>
          <a:chOff x="0" y="0"/>
          <a:chExt cx="0" cy="0"/>
        </a:xfrm>
      </p:grpSpPr>
      <p:sp>
        <p:nvSpPr>
          <p:cNvPr id="47" name="Google Shape;47;p3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8" name="Google Shape;48;p3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49" name="Google Shape;49;p3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50" name="Google Shape;50;p3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51" name="Google Shape;51;p3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52" name="Google Shape;52;p39"/>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3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3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5" name="Shape 55"/>
        <p:cNvGrpSpPr/>
        <p:nvPr/>
      </p:nvGrpSpPr>
      <p:grpSpPr>
        <a:xfrm>
          <a:off x="0" y="0"/>
          <a:ext cx="0" cy="0"/>
          <a:chOff x="0" y="0"/>
          <a:chExt cx="0" cy="0"/>
        </a:xfrm>
      </p:grpSpPr>
      <p:sp>
        <p:nvSpPr>
          <p:cNvPr id="56" name="Google Shape;56;p4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7" name="Google Shape;57;p4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58" name="Google Shape;58;p4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59" name="Google Shape;59;p40"/>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4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2" name="Shape 62"/>
        <p:cNvGrpSpPr/>
        <p:nvPr/>
      </p:nvGrpSpPr>
      <p:grpSpPr>
        <a:xfrm>
          <a:off x="0" y="0"/>
          <a:ext cx="0" cy="0"/>
          <a:chOff x="0" y="0"/>
          <a:chExt cx="0" cy="0"/>
        </a:xfrm>
      </p:grpSpPr>
      <p:sp>
        <p:nvSpPr>
          <p:cNvPr id="63" name="Google Shape;63;p4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4" name="Google Shape;64;p4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Arial"/>
              <a:buNone/>
              <a:defRPr sz="2000"/>
            </a:lvl1pPr>
            <a:lvl2pPr indent="-228600" lvl="1" marL="914400" algn="l">
              <a:spcBef>
                <a:spcPts val="360"/>
              </a:spcBef>
              <a:spcAft>
                <a:spcPts val="0"/>
              </a:spcAft>
              <a:buClr>
                <a:schemeClr val="dk1"/>
              </a:buClr>
              <a:buSzPts val="1800"/>
              <a:buFont typeface="Arial"/>
              <a:buNone/>
              <a:defRPr sz="1800"/>
            </a:lvl2pPr>
            <a:lvl3pPr indent="-228600" lvl="2" marL="1371600" algn="l">
              <a:spcBef>
                <a:spcPts val="320"/>
              </a:spcBef>
              <a:spcAft>
                <a:spcPts val="0"/>
              </a:spcAft>
              <a:buClr>
                <a:schemeClr val="dk1"/>
              </a:buClr>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65" name="Google Shape;65;p41"/>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4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7" name="Google Shape;7;p32"/>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 name="Google Shape;8;p32"/>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 name="Google Shape;9;p3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 name="Google Shape;10;p3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georgiainfo.galileo.usg.edu/histcountymaps/ga1846map.htm" TargetMode="External"/><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hyperlink" Target="https://wwals.net/2014/06/10/irs-confirmed-501c3-status-wwals/" TargetMode="External"/><Relationship Id="rId4" Type="http://schemas.openxmlformats.org/officeDocument/2006/relationships/hyperlink" Target="https://wwals.net/about/#Advocates" TargetMode="External"/><Relationship Id="rId11" Type="http://schemas.openxmlformats.org/officeDocument/2006/relationships/hyperlink" Target="https://wwals.net/2016/12/30/wwals-becomes-suwannee-riverkeeper/" TargetMode="External"/><Relationship Id="rId10" Type="http://schemas.openxmlformats.org/officeDocument/2006/relationships/hyperlink" Target="https://wwals.net/about/#Activities" TargetMode="External"/><Relationship Id="rId9" Type="http://schemas.openxmlformats.org/officeDocument/2006/relationships/hyperlink" Target="https://wwals.net/about/#Environmental-Monitoring" TargetMode="External"/><Relationship Id="rId5" Type="http://schemas.openxmlformats.org/officeDocument/2006/relationships/hyperlink" Target="https://wwals.net/about/#Conservation" TargetMode="External"/><Relationship Id="rId6" Type="http://schemas.openxmlformats.org/officeDocument/2006/relationships/hyperlink" Target="https://wwals.net/about/#Stewardship" TargetMode="External"/><Relationship Id="rId7" Type="http://schemas.openxmlformats.org/officeDocument/2006/relationships/hyperlink" Target="https://wwals.net/about/#Education" TargetMode="External"/><Relationship Id="rId8" Type="http://schemas.openxmlformats.org/officeDocument/2006/relationships/hyperlink" Target="https://wwals.net/about/#Awarenes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hyperlink" Target="https://wwals.net/maps/withlacoochee-river-water-trail/" TargetMode="External"/><Relationship Id="rId4" Type="http://schemas.openxmlformats.org/officeDocument/2006/relationships/image" Target="../media/image37.jpg"/><Relationship Id="rId5" Type="http://schemas.openxmlformats.org/officeDocument/2006/relationships/hyperlink" Target="https://wwals.net/maps/withlacoochee-river-water-trail/wrwt-map/wrwt-categories/#McIntyre-Spring" TargetMode="External"/><Relationship Id="rId6" Type="http://schemas.openxmlformats.org/officeDocument/2006/relationships/hyperlink" Target="https://wwals.net/maps/withlacoochee-river-water-trail/wrwt-map/wrwt-categories/#Arnold-Springs"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5.jpg"/><Relationship Id="rId4" Type="http://schemas.openxmlformats.org/officeDocument/2006/relationships/image" Target="../media/image2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1.jpg"/><Relationship Id="rId4" Type="http://schemas.openxmlformats.org/officeDocument/2006/relationships/image" Target="../media/image2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6.jp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hyperlink" Target="https://wwals.net/about/wwals-webinars/" TargetMode="External"/><Relationship Id="rId4" Type="http://schemas.openxmlformats.org/officeDocument/2006/relationships/hyperlink" Target="https://wwals.net/donations/" TargetMode="External"/><Relationship Id="rId5" Type="http://schemas.openxmlformats.org/officeDocument/2006/relationships/hyperlink" Target="https://www.facebook.com/Wwalswatershed" TargetMode="External"/><Relationship Id="rId6" Type="http://schemas.openxmlformats.org/officeDocument/2006/relationships/hyperlink" Target="https://www.instagram.com/wwalswatershed/" TargetMode="External"/><Relationship Id="rId7" Type="http://schemas.openxmlformats.org/officeDocument/2006/relationships/hyperlink" Target="http://www.meetup.com/Withlacoochee-Alapaha-Suwannee-RIvers-WWALS-Outings/" TargetMode="External"/><Relationship Id="rId8" Type="http://schemas.openxmlformats.org/officeDocument/2006/relationships/image" Target="../media/image3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vmlDrawing" Target="../drawings/vmlDrawing1.vml"/><Relationship Id="rId4" Type="http://schemas.openxmlformats.org/officeDocument/2006/relationships/oleObject" Target="../embeddings/oleObject1.bin"/><Relationship Id="rId5" Type="http://schemas.openxmlformats.org/officeDocument/2006/relationships/oleObject" Target="../embeddings/oleObject1.bin"/><Relationship Id="rId6"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jp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ph idx="4294967295"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000"/>
              <a:buFont typeface="Arial"/>
              <a:buNone/>
            </a:pPr>
            <a:br>
              <a:rPr b="1" i="0" lang="en-US" sz="4000" u="none" cap="none" strike="noStrike">
                <a:solidFill>
                  <a:schemeClr val="dk2"/>
                </a:solidFill>
                <a:latin typeface="Arial"/>
                <a:ea typeface="Arial"/>
                <a:cs typeface="Arial"/>
                <a:sym typeface="Arial"/>
              </a:rPr>
            </a:br>
            <a:br>
              <a:rPr b="1" i="0" lang="en-US" sz="4000" u="none" cap="none" strike="noStrike">
                <a:solidFill>
                  <a:schemeClr val="dk2"/>
                </a:solidFill>
                <a:latin typeface="Arial"/>
                <a:ea typeface="Arial"/>
                <a:cs typeface="Arial"/>
                <a:sym typeface="Arial"/>
              </a:rPr>
            </a:br>
            <a:br>
              <a:rPr b="1" i="0" lang="en-US" sz="4000" u="none" cap="none" strike="noStrike">
                <a:solidFill>
                  <a:schemeClr val="dk2"/>
                </a:solidFill>
                <a:latin typeface="Arial"/>
                <a:ea typeface="Arial"/>
                <a:cs typeface="Arial"/>
                <a:sym typeface="Arial"/>
              </a:rPr>
            </a:br>
            <a:br>
              <a:rPr b="0" i="0" lang="en-US" sz="4000" u="none" cap="none" strike="noStrike">
                <a:solidFill>
                  <a:schemeClr val="dk2"/>
                </a:solidFill>
                <a:latin typeface="Arial"/>
                <a:ea typeface="Arial"/>
                <a:cs typeface="Arial"/>
                <a:sym typeface="Arial"/>
              </a:rPr>
            </a:br>
            <a:endParaRPr/>
          </a:p>
        </p:txBody>
      </p:sp>
      <p:sp>
        <p:nvSpPr>
          <p:cNvPr id="85" name="Google Shape;85;p1"/>
          <p:cNvSpPr txBox="1"/>
          <p:nvPr>
            <p:ph idx="4294967295" type="body"/>
          </p:nvPr>
        </p:nvSpPr>
        <p:spPr>
          <a:xfrm>
            <a:off x="457200" y="1219200"/>
            <a:ext cx="8229600" cy="490696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None/>
            </a:pPr>
            <a:r>
              <a:t/>
            </a:r>
            <a:endParaRPr b="1" i="0" sz="3200" u="none" cap="none" strike="noStrike">
              <a:solidFill>
                <a:schemeClr val="dk1"/>
              </a:solidFill>
              <a:latin typeface="Arial"/>
              <a:ea typeface="Arial"/>
              <a:cs typeface="Arial"/>
              <a:sym typeface="Arial"/>
            </a:endParaRPr>
          </a:p>
          <a:p>
            <a:pPr indent="-139700" lvl="0" marL="342900" marR="0" rtl="0" algn="l">
              <a:spcBef>
                <a:spcPts val="640"/>
              </a:spcBef>
              <a:spcAft>
                <a:spcPts val="0"/>
              </a:spcAft>
              <a:buClr>
                <a:schemeClr val="dk1"/>
              </a:buClr>
              <a:buSzPts val="3200"/>
              <a:buFont typeface="Arial"/>
              <a:buNone/>
            </a:pPr>
            <a:r>
              <a:t/>
            </a:r>
            <a:endParaRPr b="1" i="0" sz="3200" u="none">
              <a:solidFill>
                <a:schemeClr val="dk1"/>
              </a:solidFill>
              <a:latin typeface="Arial"/>
              <a:ea typeface="Arial"/>
              <a:cs typeface="Arial"/>
              <a:sym typeface="Arial"/>
            </a:endParaRPr>
          </a:p>
        </p:txBody>
      </p:sp>
      <p:sp>
        <p:nvSpPr>
          <p:cNvPr id="86" name="Google Shape;86;p1"/>
          <p:cNvSpPr txBox="1"/>
          <p:nvPr/>
        </p:nvSpPr>
        <p:spPr>
          <a:xfrm>
            <a:off x="685800" y="1277937"/>
            <a:ext cx="7620000" cy="141605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200"/>
              <a:buFont typeface="Arial"/>
              <a:buNone/>
            </a:pPr>
            <a:r>
              <a:rPr b="1" i="0" lang="en-US" sz="3200" u="none" cap="none" strike="noStrike">
                <a:solidFill>
                  <a:schemeClr val="dk1"/>
                </a:solidFill>
                <a:latin typeface="Arial"/>
                <a:ea typeface="Arial"/>
                <a:cs typeface="Arial"/>
                <a:sym typeface="Arial"/>
              </a:rPr>
              <a:t>Paddles through Time</a:t>
            </a:r>
            <a:endParaRPr/>
          </a:p>
          <a:p>
            <a:pPr indent="0" lvl="0" marL="0" marR="0" rtl="0" algn="ctr">
              <a:lnSpc>
                <a:spcPct val="100000"/>
              </a:lnSpc>
              <a:spcBef>
                <a:spcPts val="0"/>
              </a:spcBef>
              <a:spcAft>
                <a:spcPts val="0"/>
              </a:spcAft>
              <a:buClr>
                <a:schemeClr val="dk1"/>
              </a:buClr>
              <a:buSzPts val="1400"/>
              <a:buFont typeface="Arial"/>
              <a:buNone/>
            </a:pPr>
            <a:r>
              <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2000"/>
              <a:buFont typeface="Arial"/>
              <a:buNone/>
            </a:pPr>
            <a:r>
              <a:rPr b="1" i="0" lang="en-US" sz="2000" u="none" cap="none" strike="noStrike">
                <a:solidFill>
                  <a:schemeClr val="dk1"/>
                </a:solidFill>
                <a:latin typeface="Arial"/>
                <a:ea typeface="Arial"/>
                <a:cs typeface="Arial"/>
                <a:sym typeface="Arial"/>
              </a:rPr>
              <a:t>Historical and Archaeological Sites of the Withlacoochee River of South Georgia and North Florida</a:t>
            </a:r>
            <a:endParaRPr/>
          </a:p>
        </p:txBody>
      </p:sp>
      <p:pic>
        <p:nvPicPr>
          <p:cNvPr descr="MCPE01376_0000[1]" id="87" name="Google Shape;87;p1"/>
          <p:cNvPicPr preferRelativeResize="0"/>
          <p:nvPr/>
        </p:nvPicPr>
        <p:blipFill rotWithShape="1">
          <a:blip r:embed="rId3">
            <a:alphaModFix/>
          </a:blip>
          <a:srcRect b="0" l="0" r="0" t="0"/>
          <a:stretch/>
        </p:blipFill>
        <p:spPr>
          <a:xfrm>
            <a:off x="5257800" y="4267200"/>
            <a:ext cx="2971800" cy="1676400"/>
          </a:xfrm>
          <a:prstGeom prst="rect">
            <a:avLst/>
          </a:prstGeom>
          <a:noFill/>
          <a:ln>
            <a:noFill/>
          </a:ln>
        </p:spPr>
      </p:pic>
      <p:sp>
        <p:nvSpPr>
          <p:cNvPr id="88" name="Google Shape;88;p1"/>
          <p:cNvSpPr txBox="1"/>
          <p:nvPr/>
        </p:nvSpPr>
        <p:spPr>
          <a:xfrm>
            <a:off x="762000" y="3216275"/>
            <a:ext cx="7824787" cy="822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Tahoma"/>
              <a:buNone/>
            </a:pPr>
            <a:r>
              <a:rPr b="1" i="0" lang="en-US" sz="2400" u="none" cap="none" strike="noStrike">
                <a:solidFill>
                  <a:schemeClr val="dk1"/>
                </a:solidFill>
                <a:latin typeface="Tahoma"/>
                <a:ea typeface="Tahoma"/>
                <a:cs typeface="Tahoma"/>
                <a:sym typeface="Tahoma"/>
              </a:rPr>
              <a:t>     “How do raindrops know they are a river”?             </a:t>
            </a:r>
            <a:endParaRPr/>
          </a:p>
          <a:p>
            <a:pPr indent="0" lvl="0" marL="0" marR="0" rtl="0" algn="l">
              <a:lnSpc>
                <a:spcPct val="100000"/>
              </a:lnSpc>
              <a:spcBef>
                <a:spcPts val="0"/>
              </a:spcBef>
              <a:spcAft>
                <a:spcPts val="0"/>
              </a:spcAft>
              <a:buClr>
                <a:schemeClr val="dk1"/>
              </a:buClr>
              <a:buSzPts val="2400"/>
              <a:buFont typeface="Tahoma"/>
              <a:buNone/>
            </a:pPr>
            <a:r>
              <a:rPr b="1" i="0" lang="en-US" sz="2400" u="none" cap="none" strike="noStrike">
                <a:solidFill>
                  <a:schemeClr val="dk1"/>
                </a:solidFill>
                <a:latin typeface="Tahoma"/>
                <a:ea typeface="Tahoma"/>
                <a:cs typeface="Tahoma"/>
                <a:sym typeface="Tahoma"/>
              </a:rPr>
              <a:t>      T. S. Eliot</a:t>
            </a:r>
            <a:endParaRPr/>
          </a:p>
        </p:txBody>
      </p:sp>
      <p:pic>
        <p:nvPicPr>
          <p:cNvPr id="89" name="Google Shape;89;p1"/>
          <p:cNvPicPr preferRelativeResize="0"/>
          <p:nvPr/>
        </p:nvPicPr>
        <p:blipFill>
          <a:blip r:embed="rId4">
            <a:alphaModFix/>
          </a:blip>
          <a:stretch>
            <a:fillRect/>
          </a:stretch>
        </p:blipFill>
        <p:spPr>
          <a:xfrm>
            <a:off x="0" y="1035844"/>
            <a:ext cx="9144000" cy="478631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descr="Weir MBS" id="138" name="Google Shape;138;p10"/>
          <p:cNvPicPr preferRelativeResize="0"/>
          <p:nvPr/>
        </p:nvPicPr>
        <p:blipFill rotWithShape="1">
          <a:blip r:embed="rId3">
            <a:alphaModFix/>
          </a:blip>
          <a:srcRect b="0" l="0" r="0" t="0"/>
          <a:stretch/>
        </p:blipFill>
        <p:spPr>
          <a:xfrm>
            <a:off x="762000" y="609600"/>
            <a:ext cx="7772400" cy="5791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1"/>
          <p:cNvSpPr txBox="1"/>
          <p:nvPr/>
        </p:nvSpPr>
        <p:spPr>
          <a:xfrm>
            <a:off x="533400" y="677862"/>
            <a:ext cx="8153400" cy="39370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The Woodland Period: </a:t>
            </a:r>
            <a:r>
              <a:rPr b="0" i="0" lang="en-US" sz="1800" u="none">
                <a:solidFill>
                  <a:schemeClr val="dk1"/>
                </a:solidFill>
                <a:latin typeface="Arial"/>
                <a:ea typeface="Arial"/>
                <a:cs typeface="Arial"/>
                <a:sym typeface="Arial"/>
              </a:rPr>
              <a:t>(In Southeast @ 1000 B.C.- A.D. 1000)</a:t>
            </a:r>
            <a:endParaRPr/>
          </a:p>
          <a:p>
            <a:pPr indent="-114300" lvl="0" marL="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 Emergence of a distinct pottery-making tradition with definite vessel forms and decoration</a:t>
            </a:r>
            <a:endParaRPr/>
          </a:p>
          <a:p>
            <a:pPr indent="-114300" lvl="0" marL="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 Distinct regional cultures – Deptford, Santa Rosa/Swift Creek, Weeden Island</a:t>
            </a:r>
            <a:endParaRPr/>
          </a:p>
          <a:p>
            <a:pPr indent="-114300" lvl="0" marL="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 Archaic-style spears and atlatls until the Late Woodland period (circa A.D. 800) when these were replaced by bow and arrow technology </a:t>
            </a:r>
            <a:endParaRPr/>
          </a:p>
          <a:p>
            <a:pPr indent="-114300" lvl="0" marL="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 Increasing social stratification – political elites</a:t>
            </a:r>
            <a:endParaRPr/>
          </a:p>
          <a:p>
            <a:pPr indent="-114300" lvl="0" marL="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 Middle Woodland sites with burial mound graves of elite individuals buried with exotic mortuary gifts </a:t>
            </a:r>
            <a:endParaRPr/>
          </a:p>
          <a:p>
            <a:pPr indent="-114300" lvl="0" marL="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 Extensive trade networks covering most of the eastern United States</a:t>
            </a:r>
            <a:endParaRPr/>
          </a:p>
          <a:p>
            <a:pPr indent="-114300" lvl="0" marL="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 </a:t>
            </a:r>
            <a:r>
              <a:rPr b="1" i="0" lang="en-US" sz="1800" u="none">
                <a:solidFill>
                  <a:schemeClr val="dk1"/>
                </a:solidFill>
                <a:latin typeface="Arial"/>
                <a:ea typeface="Arial"/>
                <a:cs typeface="Arial"/>
                <a:sym typeface="Arial"/>
              </a:rPr>
              <a:t>Mounds on the Withlacoochee – especially in Hamilton Co.</a:t>
            </a:r>
            <a:r>
              <a:rPr b="0" i="0" lang="en-US" sz="1800" u="none">
                <a:solidFill>
                  <a:schemeClr val="dk1"/>
                </a:solidFill>
                <a:latin typeface="Arial"/>
                <a:ea typeface="Arial"/>
                <a:cs typeface="Arial"/>
                <a:sym typeface="Arial"/>
              </a:rPr>
              <a:t> – most have been plowed down – Source: old photographs, oral histories, one Florida Master Site File entry, one intriguing newspaper article  </a:t>
            </a:r>
            <a:endParaRPr/>
          </a:p>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descr="3789189714_1596251a30_z" id="144" name="Google Shape;144;p11"/>
          <p:cNvPicPr preferRelativeResize="0"/>
          <p:nvPr/>
        </p:nvPicPr>
        <p:blipFill rotWithShape="1">
          <a:blip r:embed="rId3">
            <a:alphaModFix/>
          </a:blip>
          <a:srcRect b="0" l="0" r="0" t="0"/>
          <a:stretch/>
        </p:blipFill>
        <p:spPr>
          <a:xfrm>
            <a:off x="2895600" y="4495800"/>
            <a:ext cx="2590800" cy="1828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2"/>
          <p:cNvSpPr txBox="1"/>
          <p:nvPr>
            <p:ph idx="4294967295"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838200" lvl="0" marL="838200" marR="0" rtl="0" algn="l">
              <a:lnSpc>
                <a:spcPct val="100000"/>
              </a:lnSpc>
              <a:spcBef>
                <a:spcPts val="0"/>
              </a:spcBef>
              <a:spcAft>
                <a:spcPts val="0"/>
              </a:spcAft>
              <a:buClr>
                <a:schemeClr val="dk2"/>
              </a:buClr>
              <a:buSzPts val="2400"/>
              <a:buFont typeface="Arial"/>
              <a:buNone/>
            </a:pPr>
            <a:r>
              <a:rPr b="0" i="1" lang="en-US" sz="2400" u="none" cap="none" strike="noStrike">
                <a:solidFill>
                  <a:schemeClr val="dk2"/>
                </a:solidFill>
                <a:latin typeface="Arial"/>
                <a:ea typeface="Arial"/>
                <a:cs typeface="Arial"/>
                <a:sym typeface="Arial"/>
              </a:rPr>
              <a:t>Later peoples and how the river was used -</a:t>
            </a:r>
            <a:endParaRPr/>
          </a:p>
        </p:txBody>
      </p:sp>
      <p:sp>
        <p:nvSpPr>
          <p:cNvPr id="150" name="Google Shape;150;p12"/>
          <p:cNvSpPr txBox="1"/>
          <p:nvPr>
            <p:ph idx="4294967295" type="body"/>
          </p:nvPr>
        </p:nvSpPr>
        <p:spPr>
          <a:xfrm>
            <a:off x="457200" y="1219200"/>
            <a:ext cx="8229600" cy="4906962"/>
          </a:xfrm>
          <a:prstGeom prst="rect">
            <a:avLst/>
          </a:prstGeom>
          <a:noFill/>
          <a:ln>
            <a:noFill/>
          </a:ln>
        </p:spPr>
        <p:txBody>
          <a:bodyPr anchorCtr="0" anchor="t" bIns="45700" lIns="91425" spcFirstLastPara="1" rIns="91425" wrap="square" tIns="45700">
            <a:noAutofit/>
          </a:bodyPr>
          <a:lstStyle/>
          <a:p>
            <a:pPr indent="-285750" lvl="1" marL="74295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Mission period – </a:t>
            </a:r>
            <a:r>
              <a:rPr b="1" i="0" lang="en-US" sz="2400" u="none" cap="none" strike="noStrike">
                <a:solidFill>
                  <a:schemeClr val="dk1"/>
                </a:solidFill>
                <a:latin typeface="Arial"/>
                <a:ea typeface="Arial"/>
                <a:cs typeface="Arial"/>
                <a:sym typeface="Arial"/>
              </a:rPr>
              <a:t>Timucuan missions near the river or within the watershed</a:t>
            </a:r>
            <a:endParaRPr/>
          </a:p>
          <a:p>
            <a:pPr indent="-342900" lvl="0" marL="342900" marR="0" rtl="0" algn="l">
              <a:lnSpc>
                <a:spcPct val="100000"/>
              </a:lnSpc>
              <a:spcBef>
                <a:spcPts val="560"/>
              </a:spcBef>
              <a:spcAft>
                <a:spcPts val="0"/>
              </a:spcAft>
              <a:buClr>
                <a:schemeClr val="dk1"/>
              </a:buClr>
              <a:buSzPts val="2800"/>
              <a:buFont typeface="Arial"/>
              <a:buChar char="•"/>
            </a:pPr>
            <a:r>
              <a:rPr b="1" i="0" lang="en-US" sz="2800" u="none">
                <a:solidFill>
                  <a:schemeClr val="dk1"/>
                </a:solidFill>
                <a:latin typeface="Arial"/>
                <a:ea typeface="Arial"/>
                <a:cs typeface="Arial"/>
                <a:sym typeface="Arial"/>
              </a:rPr>
              <a:t>Santa Cruz de Cachipile</a:t>
            </a:r>
            <a:r>
              <a:rPr b="0" i="0" lang="en-US" sz="2800" u="none">
                <a:solidFill>
                  <a:schemeClr val="dk1"/>
                </a:solidFill>
                <a:latin typeface="Arial"/>
                <a:ea typeface="Arial"/>
                <a:cs typeface="Arial"/>
                <a:sym typeface="Arial"/>
              </a:rPr>
              <a:t>, a Spanish Franciscan mission situated near twin sinkhole lakes.  The mission existed from 1625 to 1657.  </a:t>
            </a:r>
            <a:endParaRPr/>
          </a:p>
          <a:p>
            <a:pPr indent="-342900" lvl="0" marL="342900" marR="0" rtl="0" algn="l">
              <a:lnSpc>
                <a:spcPct val="100000"/>
              </a:lnSpc>
              <a:spcBef>
                <a:spcPts val="560"/>
              </a:spcBef>
              <a:spcAft>
                <a:spcPts val="0"/>
              </a:spcAft>
              <a:buClr>
                <a:schemeClr val="dk1"/>
              </a:buClr>
              <a:buSzPts val="2800"/>
              <a:buFont typeface="Arial"/>
              <a:buChar char="•"/>
            </a:pPr>
            <a:r>
              <a:rPr b="0" i="0" lang="en-US" sz="2800" u="none">
                <a:solidFill>
                  <a:schemeClr val="dk1"/>
                </a:solidFill>
                <a:latin typeface="Arial"/>
                <a:ea typeface="Arial"/>
                <a:cs typeface="Arial"/>
                <a:sym typeface="Arial"/>
              </a:rPr>
              <a:t>Mission </a:t>
            </a:r>
            <a:r>
              <a:rPr b="1" i="0" lang="en-US" sz="2800" u="none">
                <a:solidFill>
                  <a:schemeClr val="dk1"/>
                </a:solidFill>
                <a:latin typeface="Arial"/>
                <a:ea typeface="Arial"/>
                <a:cs typeface="Arial"/>
                <a:sym typeface="Arial"/>
              </a:rPr>
              <a:t>San Francisco de Chuaquin</a:t>
            </a:r>
            <a:r>
              <a:rPr b="0" i="0" lang="en-US" sz="2800" u="none">
                <a:solidFill>
                  <a:schemeClr val="dk1"/>
                </a:solidFill>
                <a:latin typeface="Arial"/>
                <a:ea typeface="Arial"/>
                <a:cs typeface="Arial"/>
                <a:sym typeface="Arial"/>
              </a:rPr>
              <a:t> existed from 1625 to 1657, and like other missions upriver, fell victim to the resettlements following the Timucuan Revolt.</a:t>
            </a:r>
            <a:r>
              <a:rPr b="0" i="0" lang="en-US" sz="2400" u="none">
                <a:solidFill>
                  <a:schemeClr val="dk1"/>
                </a:solidFill>
                <a:latin typeface="Arial"/>
                <a:ea typeface="Arial"/>
                <a:cs typeface="Arial"/>
                <a:sym typeface="Arial"/>
              </a:rPr>
              <a:t>  </a:t>
            </a:r>
            <a:r>
              <a:rPr b="0" i="0" lang="en-US" sz="2800" u="none">
                <a:solidFill>
                  <a:schemeClr val="dk1"/>
                </a:solidFill>
                <a:latin typeface="Arial"/>
                <a:ea typeface="Arial"/>
                <a:cs typeface="Arial"/>
                <a:sym typeface="Arial"/>
              </a:rPr>
              <a:t>Located near the confluence of the Withlacoochee and Suwannee.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13"/>
          <p:cNvPicPr preferRelativeResize="0"/>
          <p:nvPr/>
        </p:nvPicPr>
        <p:blipFill rotWithShape="1">
          <a:blip r:embed="rId3">
            <a:alphaModFix/>
          </a:blip>
          <a:srcRect b="0" l="0" r="0" t="0"/>
          <a:stretch/>
        </p:blipFill>
        <p:spPr>
          <a:xfrm>
            <a:off x="333375" y="1420812"/>
            <a:ext cx="8477250" cy="3836987"/>
          </a:xfrm>
          <a:prstGeom prst="rect">
            <a:avLst/>
          </a:prstGeom>
          <a:noFill/>
          <a:ln>
            <a:noFill/>
          </a:ln>
        </p:spPr>
      </p:pic>
      <p:sp>
        <p:nvSpPr>
          <p:cNvPr id="156" name="Google Shape;156;p13"/>
          <p:cNvSpPr txBox="1"/>
          <p:nvPr/>
        </p:nvSpPr>
        <p:spPr>
          <a:xfrm>
            <a:off x="1905000" y="5105400"/>
            <a:ext cx="5562600" cy="646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Thwartship planking of 8HA410, the Little Jack Shipwreck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descr="lowndes1839map" id="161" name="Google Shape;161;p14"/>
          <p:cNvPicPr preferRelativeResize="0"/>
          <p:nvPr/>
        </p:nvPicPr>
        <p:blipFill rotWithShape="1">
          <a:blip r:embed="rId3">
            <a:alphaModFix/>
          </a:blip>
          <a:srcRect b="0" l="0" r="0" t="0"/>
          <a:stretch/>
        </p:blipFill>
        <p:spPr>
          <a:xfrm>
            <a:off x="2057400" y="304800"/>
            <a:ext cx="4876800" cy="5943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5"/>
          <p:cNvSpPr txBox="1"/>
          <p:nvPr>
            <p:ph idx="4294967295" type="title"/>
          </p:nvPr>
        </p:nvSpPr>
        <p:spPr>
          <a:xfrm>
            <a:off x="838200" y="457200"/>
            <a:ext cx="76962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600"/>
              <a:buFont typeface="Arial"/>
              <a:buNone/>
            </a:pPr>
            <a:r>
              <a:rPr b="0" i="0" lang="en-US" sz="1600" u="sng" cap="none" strike="noStrike">
                <a:solidFill>
                  <a:schemeClr val="dk2"/>
                </a:solidFill>
                <a:latin typeface="Arial"/>
                <a:ea typeface="Arial"/>
                <a:cs typeface="Arial"/>
                <a:sym typeface="Arial"/>
                <a:hlinkClick r:id="rId3">
                  <a:extLst>
                    <a:ext uri="{A12FA001-AC4F-418D-AE19-62706E023703}">
                      <ahyp:hlinkClr val="tx"/>
                    </a:ext>
                  </a:extLst>
                </a:hlinkClick>
              </a:rPr>
              <a:t>S. Augustus Mitchell Map of Georgia, 1846</a:t>
            </a:r>
            <a:r>
              <a:rPr b="0" i="0" lang="en-US" sz="4400" u="none" cap="none" strike="noStrike">
                <a:solidFill>
                  <a:schemeClr val="dk2"/>
                </a:solidFill>
                <a:latin typeface="Arial"/>
                <a:ea typeface="Arial"/>
                <a:cs typeface="Arial"/>
                <a:sym typeface="Arial"/>
              </a:rPr>
              <a:t> </a:t>
            </a:r>
            <a:endParaRPr/>
          </a:p>
        </p:txBody>
      </p:sp>
      <p:sp>
        <p:nvSpPr>
          <p:cNvPr id="167" name="Google Shape;167;p15"/>
          <p:cNvSpPr txBox="1"/>
          <p:nvPr>
            <p:ph idx="4294967295"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sz="3200">
              <a:solidFill>
                <a:schemeClr val="dk1"/>
              </a:solidFill>
              <a:latin typeface="Arial"/>
              <a:ea typeface="Arial"/>
              <a:cs typeface="Arial"/>
              <a:sym typeface="Arial"/>
            </a:endParaRPr>
          </a:p>
        </p:txBody>
      </p:sp>
      <p:pic>
        <p:nvPicPr>
          <p:cNvPr descr="lowndes1846map" id="168" name="Google Shape;168;p15"/>
          <p:cNvPicPr preferRelativeResize="0"/>
          <p:nvPr/>
        </p:nvPicPr>
        <p:blipFill rotWithShape="1">
          <a:blip r:embed="rId4">
            <a:alphaModFix/>
          </a:blip>
          <a:srcRect b="0" l="0" r="0" t="0"/>
          <a:stretch/>
        </p:blipFill>
        <p:spPr>
          <a:xfrm>
            <a:off x="457200" y="381000"/>
            <a:ext cx="8286750" cy="61436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6"/>
          <p:cNvSpPr txBox="1"/>
          <p:nvPr>
            <p:ph idx="4294967295"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2000"/>
              <a:buFont typeface="Tahoma"/>
              <a:buNone/>
            </a:pPr>
            <a:r>
              <a:rPr b="1" i="0" lang="en-US" sz="2000" u="none" cap="none" strike="noStrike">
                <a:solidFill>
                  <a:schemeClr val="dk2"/>
                </a:solidFill>
                <a:latin typeface="Tahoma"/>
                <a:ea typeface="Tahoma"/>
                <a:cs typeface="Tahoma"/>
                <a:sym typeface="Tahoma"/>
              </a:rPr>
              <a:t>1834 Hamilton Co.</a:t>
            </a:r>
            <a:br>
              <a:rPr b="1" i="0" lang="en-US" sz="2000" u="none" cap="none" strike="noStrike">
                <a:solidFill>
                  <a:schemeClr val="dk2"/>
                </a:solidFill>
                <a:latin typeface="Tahoma"/>
                <a:ea typeface="Tahoma"/>
                <a:cs typeface="Tahoma"/>
                <a:sym typeface="Tahoma"/>
              </a:rPr>
            </a:br>
            <a:r>
              <a:rPr b="1" i="0" lang="en-US" sz="1000" u="none" cap="none" strike="noStrike">
                <a:solidFill>
                  <a:schemeClr val="dk2"/>
                </a:solidFill>
                <a:latin typeface="Tahoma"/>
                <a:ea typeface="Tahoma"/>
                <a:cs typeface="Tahoma"/>
                <a:sym typeface="Tahoma"/>
              </a:rPr>
              <a:t>From hand-colored map of Florida</a:t>
            </a:r>
            <a:endParaRPr/>
          </a:p>
        </p:txBody>
      </p:sp>
      <p:pic>
        <p:nvPicPr>
          <p:cNvPr descr="Hamilton County" id="174" name="Google Shape;174;p16"/>
          <p:cNvPicPr preferRelativeResize="0"/>
          <p:nvPr>
            <p:ph idx="4294967295" type="body"/>
          </p:nvPr>
        </p:nvPicPr>
        <p:blipFill rotWithShape="1">
          <a:blip r:embed="rId3">
            <a:alphaModFix/>
          </a:blip>
          <a:srcRect b="0" l="0" r="0" t="0"/>
          <a:stretch/>
        </p:blipFill>
        <p:spPr>
          <a:xfrm>
            <a:off x="457200" y="1371600"/>
            <a:ext cx="8229600" cy="4953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7"/>
          <p:cNvSpPr txBox="1"/>
          <p:nvPr>
            <p:ph idx="4294967295" type="title"/>
          </p:nvPr>
        </p:nvSpPr>
        <p:spPr>
          <a:xfrm>
            <a:off x="457200" y="457200"/>
            <a:ext cx="8229600" cy="762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800"/>
              <a:buFont typeface="Tahoma"/>
              <a:buNone/>
            </a:pPr>
            <a:r>
              <a:rPr b="1" i="0" lang="en-US" sz="1800" u="none" cap="none" strike="noStrike">
                <a:solidFill>
                  <a:schemeClr val="dk2"/>
                </a:solidFill>
                <a:latin typeface="Tahoma"/>
                <a:ea typeface="Tahoma"/>
                <a:cs typeface="Tahoma"/>
                <a:sym typeface="Tahoma"/>
              </a:rPr>
              <a:t>Hamilton Co. 1856</a:t>
            </a:r>
            <a:br>
              <a:rPr b="1" i="0" lang="en-US" sz="1800" u="none" cap="none" strike="noStrike">
                <a:solidFill>
                  <a:schemeClr val="dk2"/>
                </a:solidFill>
                <a:latin typeface="Tahoma"/>
                <a:ea typeface="Tahoma"/>
                <a:cs typeface="Tahoma"/>
                <a:sym typeface="Tahoma"/>
              </a:rPr>
            </a:br>
            <a:r>
              <a:rPr b="1" i="0" lang="en-US" sz="1400" u="none" cap="none" strike="noStrike">
                <a:solidFill>
                  <a:schemeClr val="dk2"/>
                </a:solidFill>
                <a:latin typeface="Tahoma"/>
                <a:ea typeface="Tahoma"/>
                <a:cs typeface="Tahoma"/>
                <a:sym typeface="Tahoma"/>
              </a:rPr>
              <a:t>From the annual report of the Surveyor General</a:t>
            </a:r>
            <a:r>
              <a:rPr b="0" i="0" lang="en-US" sz="4000" u="none" cap="none" strike="noStrike">
                <a:solidFill>
                  <a:schemeClr val="dk2"/>
                </a:solidFill>
                <a:latin typeface="Arial"/>
                <a:ea typeface="Arial"/>
                <a:cs typeface="Arial"/>
                <a:sym typeface="Arial"/>
              </a:rPr>
              <a:t> </a:t>
            </a:r>
            <a:endParaRPr/>
          </a:p>
        </p:txBody>
      </p:sp>
      <p:pic>
        <p:nvPicPr>
          <p:cNvPr descr="Hamilton County" id="180" name="Google Shape;180;p17"/>
          <p:cNvPicPr preferRelativeResize="0"/>
          <p:nvPr>
            <p:ph idx="4294967295" type="body"/>
          </p:nvPr>
        </p:nvPicPr>
        <p:blipFill rotWithShape="1">
          <a:blip r:embed="rId3">
            <a:alphaModFix/>
          </a:blip>
          <a:srcRect b="0" l="0" r="0" t="0"/>
          <a:stretch/>
        </p:blipFill>
        <p:spPr>
          <a:xfrm>
            <a:off x="685800" y="1524000"/>
            <a:ext cx="7924800" cy="4648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descr="1846 Bruff map in Twin Rivers area copy zz" id="185" name="Google Shape;185;p18"/>
          <p:cNvPicPr preferRelativeResize="0"/>
          <p:nvPr/>
        </p:nvPicPr>
        <p:blipFill rotWithShape="1">
          <a:blip r:embed="rId3">
            <a:alphaModFix/>
          </a:blip>
          <a:srcRect b="0" l="0" r="0" t="0"/>
          <a:stretch/>
        </p:blipFill>
        <p:spPr>
          <a:xfrm>
            <a:off x="304800" y="381000"/>
            <a:ext cx="8458200" cy="6248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19"/>
          <p:cNvSpPr txBox="1"/>
          <p:nvPr>
            <p:ph idx="4294967295"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2"/>
              </a:buClr>
              <a:buSzPts val="2000"/>
              <a:buFont typeface="Arial"/>
              <a:buNone/>
            </a:pPr>
            <a:r>
              <a:rPr b="0" i="0" lang="en-US" sz="2000" u="none" cap="none" strike="noStrike">
                <a:solidFill>
                  <a:schemeClr val="dk2"/>
                </a:solidFill>
                <a:latin typeface="Arial"/>
                <a:ea typeface="Arial"/>
                <a:cs typeface="Arial"/>
                <a:sym typeface="Arial"/>
              </a:rPr>
              <a:t>Ghost Towns -</a:t>
            </a:r>
            <a:endParaRPr/>
          </a:p>
        </p:txBody>
      </p:sp>
      <p:sp>
        <p:nvSpPr>
          <p:cNvPr id="191" name="Google Shape;191;p19"/>
          <p:cNvSpPr txBox="1"/>
          <p:nvPr>
            <p:ph idx="4294967295" type="body"/>
          </p:nvPr>
        </p:nvSpPr>
        <p:spPr>
          <a:xfrm>
            <a:off x="457200" y="1219200"/>
            <a:ext cx="8229600" cy="4906962"/>
          </a:xfrm>
          <a:prstGeom prst="rect">
            <a:avLst/>
          </a:prstGeom>
          <a:noFill/>
          <a:ln>
            <a:noFill/>
          </a:ln>
        </p:spPr>
        <p:txBody>
          <a:bodyPr anchorCtr="0" anchor="t" bIns="45700" lIns="91425" spcFirstLastPara="1" rIns="91425" wrap="square" tIns="45700">
            <a:noAutofit/>
          </a:bodyPr>
          <a:lstStyle/>
          <a:p>
            <a:pPr indent="-285750" lvl="1" marL="742950" marR="0" rtl="0" algn="l">
              <a:lnSpc>
                <a:spcPct val="80000"/>
              </a:lnSpc>
              <a:spcBef>
                <a:spcPts val="0"/>
              </a:spcBef>
              <a:spcAft>
                <a:spcPts val="0"/>
              </a:spcAft>
              <a:buClr>
                <a:schemeClr val="dk1"/>
              </a:buClr>
              <a:buSzPts val="300"/>
              <a:buFont typeface="Arial"/>
              <a:buNone/>
            </a:pPr>
            <a:r>
              <a:t/>
            </a:r>
            <a:endParaRPr b="0" i="0" sz="300" u="none" cap="none" strike="noStrike">
              <a:solidFill>
                <a:schemeClr val="dk1"/>
              </a:solidFill>
              <a:latin typeface="Arial"/>
              <a:ea typeface="Arial"/>
              <a:cs typeface="Arial"/>
              <a:sym typeface="Arial"/>
            </a:endParaRPr>
          </a:p>
          <a:p>
            <a:pPr indent="-342900" lvl="0" marL="342900" marR="0" rtl="0" algn="l">
              <a:lnSpc>
                <a:spcPct val="80000"/>
              </a:lnSpc>
              <a:spcBef>
                <a:spcPts val="280"/>
              </a:spcBef>
              <a:spcAft>
                <a:spcPts val="0"/>
              </a:spcAft>
              <a:buClr>
                <a:schemeClr val="dk1"/>
              </a:buClr>
              <a:buSzPts val="1400"/>
              <a:buFont typeface="Arial"/>
              <a:buChar char="•"/>
            </a:pPr>
            <a:r>
              <a:rPr b="1" i="0" lang="en-US" sz="1400" u="none">
                <a:solidFill>
                  <a:schemeClr val="dk1"/>
                </a:solidFill>
                <a:latin typeface="Arial"/>
                <a:ea typeface="Arial"/>
                <a:cs typeface="Arial"/>
                <a:sym typeface="Arial"/>
              </a:rPr>
              <a:t>Franklinville – </a:t>
            </a:r>
            <a:r>
              <a:rPr b="0" i="0" lang="en-US" sz="1400" u="none">
                <a:solidFill>
                  <a:schemeClr val="dk1"/>
                </a:solidFill>
                <a:latin typeface="Arial"/>
                <a:ea typeface="Arial"/>
                <a:cs typeface="Arial"/>
                <a:sym typeface="Arial"/>
              </a:rPr>
              <a:t>Original county seat</a:t>
            </a:r>
            <a:r>
              <a:rPr b="1" i="0" lang="en-US" sz="1400" u="none">
                <a:solidFill>
                  <a:schemeClr val="dk1"/>
                </a:solidFill>
                <a:latin typeface="Arial"/>
                <a:ea typeface="Arial"/>
                <a:cs typeface="Arial"/>
                <a:sym typeface="Arial"/>
              </a:rPr>
              <a:t> –</a:t>
            </a:r>
            <a:r>
              <a:rPr b="0" i="0" lang="en-US" sz="1400" u="none">
                <a:solidFill>
                  <a:schemeClr val="dk1"/>
                </a:solidFill>
                <a:latin typeface="Arial"/>
                <a:ea typeface="Arial"/>
                <a:cs typeface="Arial"/>
                <a:sym typeface="Arial"/>
              </a:rPr>
              <a:t> on river at site of a good spring and bridge crossing.</a:t>
            </a:r>
            <a:endParaRPr/>
          </a:p>
          <a:p>
            <a:pPr indent="-342900" lvl="0" marL="342900" marR="0" rtl="0" algn="l">
              <a:lnSpc>
                <a:spcPct val="80000"/>
              </a:lnSpc>
              <a:spcBef>
                <a:spcPts val="280"/>
              </a:spcBef>
              <a:spcAft>
                <a:spcPts val="0"/>
              </a:spcAft>
              <a:buClr>
                <a:schemeClr val="dk1"/>
              </a:buClr>
              <a:buSzPts val="1400"/>
              <a:buFont typeface="Arial"/>
              <a:buNone/>
            </a:pPr>
            <a:r>
              <a:t/>
            </a:r>
            <a:endParaRPr b="0" i="0" sz="1400" u="none">
              <a:solidFill>
                <a:schemeClr val="dk1"/>
              </a:solidFill>
              <a:latin typeface="Arial"/>
              <a:ea typeface="Arial"/>
              <a:cs typeface="Arial"/>
              <a:sym typeface="Arial"/>
            </a:endParaRPr>
          </a:p>
          <a:p>
            <a:pPr indent="-342900" lvl="0" marL="342900" marR="0" rtl="0" algn="l">
              <a:lnSpc>
                <a:spcPct val="80000"/>
              </a:lnSpc>
              <a:spcBef>
                <a:spcPts val="280"/>
              </a:spcBef>
              <a:spcAft>
                <a:spcPts val="0"/>
              </a:spcAft>
              <a:buClr>
                <a:schemeClr val="dk1"/>
              </a:buClr>
              <a:buSzPts val="1400"/>
              <a:buFont typeface="Arial"/>
              <a:buChar char="•"/>
            </a:pPr>
            <a:r>
              <a:rPr b="1" i="0" lang="en-US" sz="1400" u="none">
                <a:solidFill>
                  <a:schemeClr val="dk1"/>
                </a:solidFill>
                <a:latin typeface="Arial"/>
                <a:ea typeface="Arial"/>
                <a:cs typeface="Arial"/>
                <a:sym typeface="Arial"/>
              </a:rPr>
              <a:t>Troupville - </a:t>
            </a:r>
            <a:r>
              <a:rPr b="0" i="0" lang="en-US" sz="1400" u="none">
                <a:solidFill>
                  <a:schemeClr val="dk1"/>
                </a:solidFill>
                <a:latin typeface="Arial"/>
                <a:ea typeface="Arial"/>
                <a:cs typeface="Arial"/>
                <a:sym typeface="Arial"/>
              </a:rPr>
              <a:t>In Lowndes County, at the junction of the Withlacoochee River and the Little River.  Troupville replaced the short-lived </a:t>
            </a:r>
            <a:r>
              <a:rPr b="0" i="1" lang="en-US" sz="1400" u="none">
                <a:solidFill>
                  <a:schemeClr val="dk1"/>
                </a:solidFill>
                <a:latin typeface="Arial"/>
                <a:ea typeface="Arial"/>
                <a:cs typeface="Arial"/>
                <a:sym typeface="Arial"/>
              </a:rPr>
              <a:t>Lowndesville</a:t>
            </a:r>
            <a:r>
              <a:rPr b="0" i="0" lang="en-US" sz="1400" u="none">
                <a:solidFill>
                  <a:schemeClr val="dk1"/>
                </a:solidFill>
                <a:latin typeface="Arial"/>
                <a:ea typeface="Arial"/>
                <a:cs typeface="Arial"/>
                <a:sym typeface="Arial"/>
              </a:rPr>
              <a:t>. When the railroad came, Troupville residents picked up their houses and moved to the railroad, founding Valdosta.</a:t>
            </a:r>
            <a:endParaRPr/>
          </a:p>
          <a:p>
            <a:pPr indent="-342900" lvl="0" marL="342900" marR="0" rtl="0" algn="l">
              <a:lnSpc>
                <a:spcPct val="80000"/>
              </a:lnSpc>
              <a:spcBef>
                <a:spcPts val="280"/>
              </a:spcBef>
              <a:spcAft>
                <a:spcPts val="0"/>
              </a:spcAft>
              <a:buClr>
                <a:schemeClr val="dk1"/>
              </a:buClr>
              <a:buSzPts val="1400"/>
              <a:buFont typeface="Arial"/>
              <a:buNone/>
            </a:pPr>
            <a:r>
              <a:t/>
            </a:r>
            <a:endParaRPr b="0" i="0" sz="1400" u="none">
              <a:solidFill>
                <a:schemeClr val="dk1"/>
              </a:solidFill>
              <a:latin typeface="Arial"/>
              <a:ea typeface="Arial"/>
              <a:cs typeface="Arial"/>
              <a:sym typeface="Arial"/>
            </a:endParaRPr>
          </a:p>
          <a:p>
            <a:pPr indent="-342900" lvl="0" marL="342900" marR="0" rtl="0" algn="l">
              <a:lnSpc>
                <a:spcPct val="80000"/>
              </a:lnSpc>
              <a:spcBef>
                <a:spcPts val="280"/>
              </a:spcBef>
              <a:spcAft>
                <a:spcPts val="0"/>
              </a:spcAft>
              <a:buClr>
                <a:schemeClr val="dk1"/>
              </a:buClr>
              <a:buSzPts val="1400"/>
              <a:buFont typeface="Arial"/>
              <a:buChar char="•"/>
            </a:pPr>
            <a:r>
              <a:rPr b="1" i="0" lang="en-US" sz="1400" u="none">
                <a:solidFill>
                  <a:schemeClr val="dk1"/>
                </a:solidFill>
                <a:latin typeface="Arial"/>
                <a:ea typeface="Arial"/>
                <a:cs typeface="Arial"/>
                <a:sym typeface="Arial"/>
              </a:rPr>
              <a:t>Olympia</a:t>
            </a:r>
            <a:r>
              <a:rPr b="0" i="0" lang="en-US" sz="1400" u="none">
                <a:solidFill>
                  <a:schemeClr val="dk1"/>
                </a:solidFill>
                <a:latin typeface="Arial"/>
                <a:ea typeface="Arial"/>
                <a:cs typeface="Arial"/>
                <a:sym typeface="Arial"/>
              </a:rPr>
              <a:t> – Railroad and sawmill town built on the river along the Georgia &amp; Florida RR (</a:t>
            </a:r>
            <a:r>
              <a:rPr b="0" i="1" lang="en-US" sz="1400" u="none">
                <a:solidFill>
                  <a:schemeClr val="dk1"/>
                </a:solidFill>
                <a:latin typeface="Arial"/>
                <a:ea typeface="Arial"/>
                <a:cs typeface="Arial"/>
                <a:sym typeface="Arial"/>
              </a:rPr>
              <a:t>G&amp;F – Nickname - </a:t>
            </a:r>
            <a:r>
              <a:rPr b="0" i="0" lang="en-US" sz="1400" u="none">
                <a:solidFill>
                  <a:schemeClr val="dk1"/>
                </a:solidFill>
                <a:latin typeface="Arial"/>
                <a:ea typeface="Arial"/>
                <a:cs typeface="Arial"/>
                <a:sym typeface="Arial"/>
              </a:rPr>
              <a:t>Ole God Forsaken).  On Georgia side of river.  Trestle remains on the river.</a:t>
            </a:r>
            <a:endParaRPr/>
          </a:p>
          <a:p>
            <a:pPr indent="-342900" lvl="0" marL="342900" marR="0" rtl="0" algn="l">
              <a:lnSpc>
                <a:spcPct val="80000"/>
              </a:lnSpc>
              <a:spcBef>
                <a:spcPts val="280"/>
              </a:spcBef>
              <a:spcAft>
                <a:spcPts val="0"/>
              </a:spcAft>
              <a:buClr>
                <a:schemeClr val="dk1"/>
              </a:buClr>
              <a:buSzPts val="1400"/>
              <a:buFont typeface="Arial"/>
              <a:buNone/>
            </a:pPr>
            <a:r>
              <a:t/>
            </a:r>
            <a:endParaRPr b="0" i="0" sz="1400" u="none">
              <a:solidFill>
                <a:schemeClr val="dk1"/>
              </a:solidFill>
              <a:latin typeface="Arial"/>
              <a:ea typeface="Arial"/>
              <a:cs typeface="Arial"/>
              <a:sym typeface="Arial"/>
            </a:endParaRPr>
          </a:p>
          <a:p>
            <a:pPr indent="-342900" lvl="0" marL="342900" marR="0" rtl="0" algn="l">
              <a:lnSpc>
                <a:spcPct val="80000"/>
              </a:lnSpc>
              <a:spcBef>
                <a:spcPts val="280"/>
              </a:spcBef>
              <a:spcAft>
                <a:spcPts val="0"/>
              </a:spcAft>
              <a:buClr>
                <a:schemeClr val="dk1"/>
              </a:buClr>
              <a:buSzPts val="1400"/>
              <a:buFont typeface="Arial"/>
              <a:buChar char="•"/>
            </a:pPr>
            <a:r>
              <a:rPr b="1" i="0" lang="en-US" sz="1400" u="none">
                <a:solidFill>
                  <a:schemeClr val="dk1"/>
                </a:solidFill>
                <a:latin typeface="Arial"/>
                <a:ea typeface="Arial"/>
                <a:cs typeface="Arial"/>
                <a:sym typeface="Arial"/>
              </a:rPr>
              <a:t>Bellville - </a:t>
            </a:r>
            <a:r>
              <a:rPr b="0" i="0" lang="en-US" sz="1400" u="none">
                <a:solidFill>
                  <a:schemeClr val="dk1"/>
                </a:solidFill>
                <a:latin typeface="Arial"/>
                <a:ea typeface="Arial"/>
                <a:cs typeface="Arial"/>
                <a:sym typeface="Arial"/>
              </a:rPr>
              <a:t>A community by the name of Benton was originally established here in the early 1840’s, but the name was changed to Bellville in 1847 to honor James S. Bell, an early settler.  Bellville is always prominently displayed on early maps, although one map labels it Rossetters.  Rossetters Ferry Landing still visible.</a:t>
            </a:r>
            <a:endParaRPr/>
          </a:p>
          <a:p>
            <a:pPr indent="-342900" lvl="0" marL="342900" marR="0" rtl="0" algn="l">
              <a:lnSpc>
                <a:spcPct val="80000"/>
              </a:lnSpc>
              <a:spcBef>
                <a:spcPts val="280"/>
              </a:spcBef>
              <a:spcAft>
                <a:spcPts val="0"/>
              </a:spcAft>
              <a:buClr>
                <a:schemeClr val="dk1"/>
              </a:buClr>
              <a:buSzPts val="1400"/>
              <a:buFont typeface="Arial"/>
              <a:buNone/>
            </a:pPr>
            <a:r>
              <a:t/>
            </a:r>
            <a:endParaRPr b="0" i="0" sz="1400" u="none">
              <a:solidFill>
                <a:schemeClr val="dk1"/>
              </a:solidFill>
              <a:latin typeface="Arial"/>
              <a:ea typeface="Arial"/>
              <a:cs typeface="Arial"/>
              <a:sym typeface="Arial"/>
            </a:endParaRPr>
          </a:p>
          <a:p>
            <a:pPr indent="-342900" lvl="0" marL="342900" marR="0" rtl="0" algn="l">
              <a:lnSpc>
                <a:spcPct val="80000"/>
              </a:lnSpc>
              <a:spcBef>
                <a:spcPts val="280"/>
              </a:spcBef>
              <a:spcAft>
                <a:spcPts val="0"/>
              </a:spcAft>
              <a:buClr>
                <a:schemeClr val="dk1"/>
              </a:buClr>
              <a:buSzPts val="1400"/>
              <a:buFont typeface="Arial"/>
              <a:buChar char="•"/>
            </a:pPr>
            <a:r>
              <a:rPr b="1" i="0" lang="en-US" sz="1400" u="none">
                <a:solidFill>
                  <a:schemeClr val="dk1"/>
                </a:solidFill>
                <a:latin typeface="Arial"/>
                <a:ea typeface="Arial"/>
                <a:cs typeface="Arial"/>
                <a:sym typeface="Arial"/>
              </a:rPr>
              <a:t>Forrest or Echo – </a:t>
            </a:r>
            <a:r>
              <a:rPr b="0" i="0" lang="en-US" sz="1400" u="none">
                <a:solidFill>
                  <a:schemeClr val="dk1"/>
                </a:solidFill>
                <a:latin typeface="Arial"/>
                <a:ea typeface="Arial"/>
                <a:cs typeface="Arial"/>
                <a:sym typeface="Arial"/>
              </a:rPr>
              <a:t>Opposite Madison Blue Springs. A boom town that grew up around the turpentine industry and existed from late 19</a:t>
            </a:r>
            <a:r>
              <a:rPr b="0" baseline="30000" i="0" lang="en-US" sz="1400" u="none">
                <a:solidFill>
                  <a:schemeClr val="dk1"/>
                </a:solidFill>
                <a:latin typeface="Arial"/>
                <a:ea typeface="Arial"/>
                <a:cs typeface="Arial"/>
                <a:sym typeface="Arial"/>
              </a:rPr>
              <a:t>th</a:t>
            </a:r>
            <a:r>
              <a:rPr b="0" i="0" lang="en-US" sz="1400" u="none">
                <a:solidFill>
                  <a:schemeClr val="dk1"/>
                </a:solidFill>
                <a:latin typeface="Arial"/>
                <a:ea typeface="Arial"/>
                <a:cs typeface="Arial"/>
                <a:sym typeface="Arial"/>
              </a:rPr>
              <a:t> century to early 20</a:t>
            </a:r>
            <a:r>
              <a:rPr b="0" baseline="30000" i="0" lang="en-US" sz="1400" u="none">
                <a:solidFill>
                  <a:schemeClr val="dk1"/>
                </a:solidFill>
                <a:latin typeface="Arial"/>
                <a:ea typeface="Arial"/>
                <a:cs typeface="Arial"/>
                <a:sym typeface="Arial"/>
              </a:rPr>
              <a:t>th</a:t>
            </a:r>
            <a:r>
              <a:rPr b="0" i="0" lang="en-US" sz="1400" u="none">
                <a:solidFill>
                  <a:schemeClr val="dk1"/>
                </a:solidFill>
                <a:latin typeface="Arial"/>
                <a:ea typeface="Arial"/>
                <a:cs typeface="Arial"/>
                <a:sym typeface="Arial"/>
              </a:rPr>
              <a:t>.  Appears on old maps and in oral history.</a:t>
            </a:r>
            <a:endParaRPr b="1" i="0" sz="1400" u="none">
              <a:solidFill>
                <a:schemeClr val="dk1"/>
              </a:solidFill>
              <a:latin typeface="Arial"/>
              <a:ea typeface="Arial"/>
              <a:cs typeface="Arial"/>
              <a:sym typeface="Arial"/>
            </a:endParaRPr>
          </a:p>
          <a:p>
            <a:pPr indent="-342900" lvl="0" marL="342900" marR="0" rtl="0" algn="l">
              <a:lnSpc>
                <a:spcPct val="80000"/>
              </a:lnSpc>
              <a:spcBef>
                <a:spcPts val="28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 </a:t>
            </a:r>
            <a:endParaRPr/>
          </a:p>
          <a:p>
            <a:pPr indent="-342900" lvl="0" marL="342900" marR="0" rtl="0" algn="l">
              <a:lnSpc>
                <a:spcPct val="80000"/>
              </a:lnSpc>
              <a:spcBef>
                <a:spcPts val="280"/>
              </a:spcBef>
              <a:spcAft>
                <a:spcPts val="0"/>
              </a:spcAft>
              <a:buClr>
                <a:schemeClr val="dk1"/>
              </a:buClr>
              <a:buSzPts val="1400"/>
              <a:buFont typeface="Arial"/>
              <a:buChar char="•"/>
            </a:pPr>
            <a:r>
              <a:rPr b="1" i="0" lang="en-US" sz="1400" u="none">
                <a:solidFill>
                  <a:schemeClr val="dk1"/>
                </a:solidFill>
                <a:latin typeface="Arial"/>
                <a:ea typeface="Arial"/>
                <a:cs typeface="Arial"/>
                <a:sym typeface="Arial"/>
              </a:rPr>
              <a:t>Ellaville – </a:t>
            </a:r>
            <a:r>
              <a:rPr b="0" i="0" lang="en-US" sz="1400" u="none">
                <a:solidFill>
                  <a:schemeClr val="dk1"/>
                </a:solidFill>
                <a:latin typeface="Arial"/>
                <a:ea typeface="Arial"/>
                <a:cs typeface="Arial"/>
                <a:sym typeface="Arial"/>
              </a:rPr>
              <a:t>At confluence of the Withlacoochee and Suwannee.  Largest sawmill in Florida at the time. Home of Gov. George F. Drew.</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descr="Withlacoocheenorthrivermap" id="94" name="Google Shape;94;p2"/>
          <p:cNvPicPr preferRelativeResize="0"/>
          <p:nvPr/>
        </p:nvPicPr>
        <p:blipFill rotWithShape="1">
          <a:blip r:embed="rId3">
            <a:alphaModFix/>
          </a:blip>
          <a:srcRect b="0" l="0" r="0" t="0"/>
          <a:stretch/>
        </p:blipFill>
        <p:spPr>
          <a:xfrm>
            <a:off x="1600200" y="609600"/>
            <a:ext cx="6019800" cy="5715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0"/>
          <p:cNvSpPr txBox="1"/>
          <p:nvPr>
            <p:ph idx="4294967295"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400">
              <a:solidFill>
                <a:schemeClr val="dk2"/>
              </a:solidFill>
              <a:latin typeface="Arial"/>
              <a:ea typeface="Arial"/>
              <a:cs typeface="Arial"/>
              <a:sym typeface="Arial"/>
            </a:endParaRPr>
          </a:p>
        </p:txBody>
      </p:sp>
      <p:sp>
        <p:nvSpPr>
          <p:cNvPr id="197" name="Google Shape;197;p20"/>
          <p:cNvSpPr txBox="1"/>
          <p:nvPr>
            <p:ph idx="4294967295"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sz="3200">
              <a:solidFill>
                <a:schemeClr val="dk1"/>
              </a:solidFill>
              <a:latin typeface="Arial"/>
              <a:ea typeface="Arial"/>
              <a:cs typeface="Arial"/>
              <a:sym typeface="Arial"/>
            </a:endParaRPr>
          </a:p>
        </p:txBody>
      </p:sp>
      <p:pic>
        <p:nvPicPr>
          <p:cNvPr descr="Sawmill at Ellaville" id="198" name="Google Shape;198;p20"/>
          <p:cNvPicPr preferRelativeResize="0"/>
          <p:nvPr/>
        </p:nvPicPr>
        <p:blipFill rotWithShape="1">
          <a:blip r:embed="rId3">
            <a:alphaModFix/>
          </a:blip>
          <a:srcRect b="0" l="0" r="0" t="0"/>
          <a:stretch/>
        </p:blipFill>
        <p:spPr>
          <a:xfrm>
            <a:off x="381000" y="228600"/>
            <a:ext cx="8382000" cy="5943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1"/>
          <p:cNvSpPr txBox="1"/>
          <p:nvPr>
            <p:ph idx="4294967295" type="title"/>
          </p:nvPr>
        </p:nvSpPr>
        <p:spPr>
          <a:xfrm>
            <a:off x="2190750" y="384175"/>
            <a:ext cx="6207125" cy="81597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4400">
              <a:solidFill>
                <a:schemeClr val="dk2"/>
              </a:solidFill>
              <a:latin typeface="Arial"/>
              <a:ea typeface="Arial"/>
              <a:cs typeface="Arial"/>
              <a:sym typeface="Arial"/>
            </a:endParaRPr>
          </a:p>
        </p:txBody>
      </p:sp>
      <p:sp>
        <p:nvSpPr>
          <p:cNvPr id="204" name="Google Shape;204;p21"/>
          <p:cNvSpPr txBox="1"/>
          <p:nvPr>
            <p:ph idx="4294967295" type="body"/>
          </p:nvPr>
        </p:nvSpPr>
        <p:spPr>
          <a:xfrm>
            <a:off x="1981200" y="1600200"/>
            <a:ext cx="5029200" cy="4525962"/>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sz="3200">
              <a:solidFill>
                <a:schemeClr val="dk1"/>
              </a:solidFill>
              <a:latin typeface="Arial"/>
              <a:ea typeface="Arial"/>
              <a:cs typeface="Arial"/>
              <a:sym typeface="Arial"/>
            </a:endParaRPr>
          </a:p>
        </p:txBody>
      </p:sp>
      <p:pic>
        <p:nvPicPr>
          <p:cNvPr descr="Log boom on Suwannee" id="205" name="Google Shape;205;p21"/>
          <p:cNvPicPr preferRelativeResize="0"/>
          <p:nvPr/>
        </p:nvPicPr>
        <p:blipFill rotWithShape="1">
          <a:blip r:embed="rId3">
            <a:alphaModFix/>
          </a:blip>
          <a:srcRect b="0" l="0" r="0" t="0"/>
          <a:stretch/>
        </p:blipFill>
        <p:spPr>
          <a:xfrm>
            <a:off x="1524000" y="228600"/>
            <a:ext cx="6019800" cy="6019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22"/>
          <p:cNvPicPr preferRelativeResize="0"/>
          <p:nvPr/>
        </p:nvPicPr>
        <p:blipFill rotWithShape="1">
          <a:blip r:embed="rId3">
            <a:alphaModFix/>
          </a:blip>
          <a:srcRect b="0" l="0" r="0" t="0"/>
          <a:stretch/>
        </p:blipFill>
        <p:spPr>
          <a:xfrm>
            <a:off x="609600" y="609600"/>
            <a:ext cx="7924800" cy="5638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23"/>
          <p:cNvPicPr preferRelativeResize="0"/>
          <p:nvPr/>
        </p:nvPicPr>
        <p:blipFill rotWithShape="1">
          <a:blip r:embed="rId3">
            <a:alphaModFix/>
          </a:blip>
          <a:srcRect b="0" l="0" r="0" t="0"/>
          <a:stretch/>
        </p:blipFill>
        <p:spPr>
          <a:xfrm>
            <a:off x="685800" y="685800"/>
            <a:ext cx="7772400" cy="5562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descr="Former governor George F. Drew home - Ellaville, Florida" id="220" name="Google Shape;220;p24"/>
          <p:cNvPicPr preferRelativeResize="0"/>
          <p:nvPr/>
        </p:nvPicPr>
        <p:blipFill rotWithShape="1">
          <a:blip r:embed="rId3">
            <a:alphaModFix/>
          </a:blip>
          <a:srcRect b="0" l="0" r="0" t="0"/>
          <a:stretch/>
        </p:blipFill>
        <p:spPr>
          <a:xfrm>
            <a:off x="685800" y="533400"/>
            <a:ext cx="7602537" cy="5867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descr="Exterior front view of the George Franklin Drew mansion, in deterioration - Ellaville, Florida" id="225" name="Google Shape;225;p25"/>
          <p:cNvPicPr preferRelativeResize="0"/>
          <p:nvPr/>
        </p:nvPicPr>
        <p:blipFill rotWithShape="1">
          <a:blip r:embed="rId3">
            <a:alphaModFix/>
          </a:blip>
          <a:srcRect b="0" l="0" r="0" t="0"/>
          <a:stretch/>
        </p:blipFill>
        <p:spPr>
          <a:xfrm>
            <a:off x="635000" y="533400"/>
            <a:ext cx="7924800" cy="5791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26"/>
          <p:cNvPicPr preferRelativeResize="0"/>
          <p:nvPr/>
        </p:nvPicPr>
        <p:blipFill rotWithShape="1">
          <a:blip r:embed="rId3">
            <a:alphaModFix/>
          </a:blip>
          <a:srcRect b="0" l="0" r="0" t="0"/>
          <a:stretch/>
        </p:blipFill>
        <p:spPr>
          <a:xfrm>
            <a:off x="990600" y="647700"/>
            <a:ext cx="7391400" cy="5740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27"/>
          <p:cNvPicPr preferRelativeResize="0"/>
          <p:nvPr/>
        </p:nvPicPr>
        <p:blipFill rotWithShape="1">
          <a:blip r:embed="rId3">
            <a:alphaModFix/>
          </a:blip>
          <a:srcRect b="0" l="0" r="0" t="0"/>
          <a:stretch/>
        </p:blipFill>
        <p:spPr>
          <a:xfrm>
            <a:off x="550862" y="762000"/>
            <a:ext cx="7813675" cy="5334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28"/>
          <p:cNvPicPr preferRelativeResize="0"/>
          <p:nvPr/>
        </p:nvPicPr>
        <p:blipFill rotWithShape="1">
          <a:blip r:embed="rId3">
            <a:alphaModFix/>
          </a:blip>
          <a:srcRect b="0" l="0" r="0" t="0"/>
          <a:stretch/>
        </p:blipFill>
        <p:spPr>
          <a:xfrm>
            <a:off x="762000" y="762000"/>
            <a:ext cx="7740650" cy="5410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9"/>
          <p:cNvSpPr txBox="1"/>
          <p:nvPr>
            <p:ph idx="4294967295"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2800"/>
              <a:buFont typeface="Arial"/>
              <a:buNone/>
            </a:pPr>
            <a:r>
              <a:rPr b="1" i="0" lang="en-US" sz="2800" u="none">
                <a:solidFill>
                  <a:srgbClr val="FF0000"/>
                </a:solidFill>
                <a:latin typeface="Arial"/>
                <a:ea typeface="Arial"/>
                <a:cs typeface="Arial"/>
                <a:sym typeface="Arial"/>
              </a:rPr>
              <a:t>Some Current Threats to the River</a:t>
            </a:r>
            <a:endParaRPr/>
          </a:p>
        </p:txBody>
      </p:sp>
      <p:sp>
        <p:nvSpPr>
          <p:cNvPr id="246" name="Google Shape;246;p29"/>
          <p:cNvSpPr txBox="1"/>
          <p:nvPr>
            <p:ph idx="4294967295" type="body"/>
          </p:nvPr>
        </p:nvSpPr>
        <p:spPr>
          <a:xfrm>
            <a:off x="457200" y="1295400"/>
            <a:ext cx="8229600" cy="483076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Char char="•"/>
            </a:pPr>
            <a:r>
              <a:rPr b="0" i="0" lang="en-US" sz="3200" u="none">
                <a:solidFill>
                  <a:schemeClr val="dk1"/>
                </a:solidFill>
                <a:latin typeface="Arial"/>
                <a:ea typeface="Arial"/>
                <a:cs typeface="Arial"/>
                <a:sym typeface="Arial"/>
              </a:rPr>
              <a:t>Agricultural run-off – mainly fertilizers, herbicides (prometon) and pesticides; high mercury levels</a:t>
            </a:r>
            <a:endParaRPr/>
          </a:p>
          <a:p>
            <a:pPr indent="-342900" lvl="0" marL="342900" marR="0" rtl="0" algn="l">
              <a:lnSpc>
                <a:spcPct val="100000"/>
              </a:lnSpc>
              <a:spcBef>
                <a:spcPts val="640"/>
              </a:spcBef>
              <a:spcAft>
                <a:spcPts val="0"/>
              </a:spcAft>
              <a:buClr>
                <a:schemeClr val="dk1"/>
              </a:buClr>
              <a:buSzPts val="3200"/>
              <a:buFont typeface="Arial"/>
              <a:buChar char="•"/>
            </a:pPr>
            <a:r>
              <a:rPr b="0" i="0" lang="en-US" sz="3200" u="none">
                <a:solidFill>
                  <a:schemeClr val="dk1"/>
                </a:solidFill>
                <a:latin typeface="Arial"/>
                <a:ea typeface="Arial"/>
                <a:cs typeface="Arial"/>
                <a:sym typeface="Arial"/>
              </a:rPr>
              <a:t>Over-pumping the aquifer – historic springs have disappeared</a:t>
            </a:r>
            <a:endParaRPr/>
          </a:p>
          <a:p>
            <a:pPr indent="-342900" lvl="0" marL="342900" marR="0" rtl="0" algn="l">
              <a:lnSpc>
                <a:spcPct val="100000"/>
              </a:lnSpc>
              <a:spcBef>
                <a:spcPts val="640"/>
              </a:spcBef>
              <a:spcAft>
                <a:spcPts val="0"/>
              </a:spcAft>
              <a:buClr>
                <a:schemeClr val="dk1"/>
              </a:buClr>
              <a:buSzPts val="3200"/>
              <a:buFont typeface="Arial"/>
              <a:buChar char="•"/>
            </a:pPr>
            <a:r>
              <a:rPr b="0" i="0" lang="en-US" sz="3200" u="none">
                <a:solidFill>
                  <a:schemeClr val="dk1"/>
                </a:solidFill>
                <a:latin typeface="Arial"/>
                <a:ea typeface="Arial"/>
                <a:cs typeface="Arial"/>
                <a:sym typeface="Arial"/>
              </a:rPr>
              <a:t>Introduced exotic plants (Ex. Water Hyacinth in 2007)</a:t>
            </a:r>
            <a:endParaRPr/>
          </a:p>
          <a:p>
            <a:pPr indent="-342900" lvl="0" marL="342900" marR="0" rtl="0" algn="l">
              <a:lnSpc>
                <a:spcPct val="100000"/>
              </a:lnSpc>
              <a:spcBef>
                <a:spcPts val="640"/>
              </a:spcBef>
              <a:spcAft>
                <a:spcPts val="0"/>
              </a:spcAft>
              <a:buClr>
                <a:schemeClr val="dk1"/>
              </a:buClr>
              <a:buSzPts val="3200"/>
              <a:buFont typeface="Arial"/>
              <a:buChar char="•"/>
            </a:pPr>
            <a:r>
              <a:rPr b="0" i="0" lang="en-US" sz="3200" u="none">
                <a:solidFill>
                  <a:schemeClr val="dk1"/>
                </a:solidFill>
                <a:latin typeface="Arial"/>
                <a:ea typeface="Arial"/>
                <a:cs typeface="Arial"/>
                <a:sym typeface="Arial"/>
              </a:rPr>
              <a:t>Point sources – municipal sewage effluent</a:t>
            </a:r>
            <a:endParaRPr/>
          </a:p>
          <a:p>
            <a:pPr indent="-342900" lvl="0" marL="342900" marR="0" rtl="0" algn="l">
              <a:lnSpc>
                <a:spcPct val="100000"/>
              </a:lnSpc>
              <a:spcBef>
                <a:spcPts val="640"/>
              </a:spcBef>
              <a:spcAft>
                <a:spcPts val="0"/>
              </a:spcAft>
              <a:buClr>
                <a:schemeClr val="dk1"/>
              </a:buClr>
              <a:buSzPts val="3200"/>
              <a:buFont typeface="Arial"/>
              <a:buChar char="•"/>
            </a:pPr>
            <a:r>
              <a:rPr b="0" i="0" lang="en-US" sz="3200" u="none">
                <a:solidFill>
                  <a:schemeClr val="dk1"/>
                </a:solidFill>
                <a:latin typeface="Arial"/>
                <a:ea typeface="Arial"/>
                <a:cs typeface="Arial"/>
                <a:sym typeface="Arial"/>
              </a:rPr>
              <a:t>Artifact hunters - looters</a:t>
            </a:r>
            <a:endParaRPr/>
          </a:p>
          <a:p>
            <a:pPr indent="-139700" lvl="0" marL="342900" marR="0" rtl="0" algn="l">
              <a:spcBef>
                <a:spcPts val="640"/>
              </a:spcBef>
              <a:spcAft>
                <a:spcPts val="0"/>
              </a:spcAft>
              <a:buClr>
                <a:schemeClr val="dk1"/>
              </a:buClr>
              <a:buSzPts val="3200"/>
              <a:buFont typeface="Arial"/>
              <a:buNone/>
            </a:pPr>
            <a:r>
              <a:t/>
            </a:r>
            <a:endParaRPr b="0" i="0" sz="3200" u="non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descr="withlacoocheeriverandsuwanneeriver" id="99" name="Google Shape;99;p3"/>
          <p:cNvPicPr preferRelativeResize="0"/>
          <p:nvPr/>
        </p:nvPicPr>
        <p:blipFill rotWithShape="1">
          <a:blip r:embed="rId3">
            <a:alphaModFix/>
          </a:blip>
          <a:srcRect b="0" l="0" r="0" t="0"/>
          <a:stretch/>
        </p:blipFill>
        <p:spPr>
          <a:xfrm>
            <a:off x="762000" y="685800"/>
            <a:ext cx="7467600" cy="54864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0"/>
          <p:cNvSpPr txBox="1"/>
          <p:nvPr>
            <p:ph idx="4294967295" type="body"/>
          </p:nvPr>
        </p:nvSpPr>
        <p:spPr>
          <a:xfrm>
            <a:off x="685800" y="609600"/>
            <a:ext cx="7924800" cy="5516562"/>
          </a:xfrm>
          <a:prstGeom prst="rect">
            <a:avLst/>
          </a:prstGeom>
          <a:noFill/>
          <a:ln>
            <a:noFill/>
          </a:ln>
        </p:spPr>
        <p:txBody>
          <a:bodyPr anchorCtr="0" anchor="t" bIns="45700" lIns="91425" spcFirstLastPara="1" rIns="91425" wrap="square" tIns="45700">
            <a:noAutofit/>
          </a:bodyPr>
          <a:lstStyle/>
          <a:p>
            <a:pPr indent="-609600" lvl="0" marL="609600" marR="0" rtl="0" algn="ctr">
              <a:lnSpc>
                <a:spcPct val="80000"/>
              </a:lnSpc>
              <a:spcBef>
                <a:spcPts val="0"/>
              </a:spcBef>
              <a:spcAft>
                <a:spcPts val="0"/>
              </a:spcAft>
              <a:buClr>
                <a:srgbClr val="FF0000"/>
              </a:buClr>
              <a:buSzPts val="1600"/>
              <a:buFont typeface="Arial"/>
              <a:buNone/>
            </a:pPr>
            <a:r>
              <a:rPr b="1" i="0" lang="en-US" sz="1600" u="none">
                <a:solidFill>
                  <a:srgbClr val="FF0000"/>
                </a:solidFill>
                <a:latin typeface="Arial"/>
                <a:ea typeface="Arial"/>
                <a:cs typeface="Arial"/>
                <a:sym typeface="Arial"/>
              </a:rPr>
              <a:t>Archaeological Opportunities on the Withlacoochee</a:t>
            </a:r>
            <a:endParaRPr/>
          </a:p>
          <a:p>
            <a:pPr indent="-609600" lvl="0" marL="609600" marR="0" rtl="0" algn="ctr">
              <a:lnSpc>
                <a:spcPct val="80000"/>
              </a:lnSpc>
              <a:spcBef>
                <a:spcPts val="320"/>
              </a:spcBef>
              <a:spcAft>
                <a:spcPts val="0"/>
              </a:spcAft>
              <a:buClr>
                <a:schemeClr val="dk1"/>
              </a:buClr>
              <a:buSzPts val="1600"/>
              <a:buFont typeface="Arial"/>
              <a:buNone/>
            </a:pPr>
            <a:r>
              <a:t/>
            </a:r>
            <a:endParaRPr b="1" i="0" sz="1600" u="none">
              <a:solidFill>
                <a:srgbClr val="FF0000"/>
              </a:solidFill>
              <a:latin typeface="Arial"/>
              <a:ea typeface="Arial"/>
              <a:cs typeface="Arial"/>
              <a:sym typeface="Arial"/>
            </a:endParaRPr>
          </a:p>
          <a:p>
            <a:pPr indent="-609600" lvl="0" marL="609600" marR="0" rtl="0" algn="ctr">
              <a:lnSpc>
                <a:spcPct val="80000"/>
              </a:lnSpc>
              <a:spcBef>
                <a:spcPts val="160"/>
              </a:spcBef>
              <a:spcAft>
                <a:spcPts val="0"/>
              </a:spcAft>
              <a:buClr>
                <a:schemeClr val="dk1"/>
              </a:buClr>
              <a:buSzPts val="800"/>
              <a:buFont typeface="Arial"/>
              <a:buNone/>
            </a:pPr>
            <a:r>
              <a:t/>
            </a:r>
            <a:endParaRPr b="1" i="0" sz="800" u="none">
              <a:solidFill>
                <a:srgbClr val="FF0000"/>
              </a:solidFill>
              <a:latin typeface="Arial"/>
              <a:ea typeface="Arial"/>
              <a:cs typeface="Arial"/>
              <a:sym typeface="Arial"/>
            </a:endParaRPr>
          </a:p>
          <a:p>
            <a:pPr indent="-609600" lvl="0" marL="609600" marR="0" rtl="0" algn="ctr">
              <a:lnSpc>
                <a:spcPct val="80000"/>
              </a:lnSpc>
              <a:spcBef>
                <a:spcPts val="160"/>
              </a:spcBef>
              <a:spcAft>
                <a:spcPts val="0"/>
              </a:spcAft>
              <a:buClr>
                <a:schemeClr val="dk1"/>
              </a:buClr>
              <a:buSzPts val="800"/>
              <a:buFont typeface="Arial"/>
              <a:buNone/>
            </a:pPr>
            <a:r>
              <a:t/>
            </a:r>
            <a:endParaRPr b="1" i="0" sz="800" u="none">
              <a:solidFill>
                <a:srgbClr val="FF0000"/>
              </a:solidFill>
              <a:latin typeface="Arial"/>
              <a:ea typeface="Arial"/>
              <a:cs typeface="Arial"/>
              <a:sym typeface="Arial"/>
            </a:endParaRPr>
          </a:p>
          <a:p>
            <a:pPr indent="-609600" lvl="0" marL="609600" marR="0" rtl="0" algn="ctr">
              <a:lnSpc>
                <a:spcPct val="80000"/>
              </a:lnSpc>
              <a:spcBef>
                <a:spcPts val="160"/>
              </a:spcBef>
              <a:spcAft>
                <a:spcPts val="0"/>
              </a:spcAft>
              <a:buClr>
                <a:schemeClr val="dk1"/>
              </a:buClr>
              <a:buSzPts val="800"/>
              <a:buFont typeface="Arial"/>
              <a:buNone/>
            </a:pPr>
            <a:r>
              <a:t/>
            </a:r>
            <a:endParaRPr b="1" i="0" sz="800" u="none">
              <a:solidFill>
                <a:srgbClr val="FF0000"/>
              </a:solidFill>
              <a:latin typeface="Arial"/>
              <a:ea typeface="Arial"/>
              <a:cs typeface="Arial"/>
              <a:sym typeface="Arial"/>
            </a:endParaRPr>
          </a:p>
          <a:p>
            <a:pPr indent="-609600" lvl="0" marL="609600" marR="0" rtl="0" algn="ctr">
              <a:lnSpc>
                <a:spcPct val="80000"/>
              </a:lnSpc>
              <a:spcBef>
                <a:spcPts val="160"/>
              </a:spcBef>
              <a:spcAft>
                <a:spcPts val="0"/>
              </a:spcAft>
              <a:buClr>
                <a:schemeClr val="dk1"/>
              </a:buClr>
              <a:buSzPts val="800"/>
              <a:buFont typeface="Arial"/>
              <a:buNone/>
            </a:pPr>
            <a:r>
              <a:t/>
            </a:r>
            <a:endParaRPr b="1" i="0" sz="800" u="none">
              <a:solidFill>
                <a:srgbClr val="FF0000"/>
              </a:solidFill>
              <a:latin typeface="Arial"/>
              <a:ea typeface="Arial"/>
              <a:cs typeface="Arial"/>
              <a:sym typeface="Arial"/>
            </a:endParaRPr>
          </a:p>
          <a:p>
            <a:pPr indent="-609600" lvl="0" marL="609600" marR="0" rtl="0" algn="l">
              <a:lnSpc>
                <a:spcPct val="80000"/>
              </a:lnSpc>
              <a:spcBef>
                <a:spcPts val="320"/>
              </a:spcBef>
              <a:spcAft>
                <a:spcPts val="0"/>
              </a:spcAft>
              <a:buClr>
                <a:schemeClr val="dk1"/>
              </a:buClr>
              <a:buSzPts val="1600"/>
              <a:buFont typeface="Arial"/>
              <a:buAutoNum type="arabicPeriod"/>
            </a:pPr>
            <a:r>
              <a:rPr b="1" i="0" lang="en-US" sz="1600" u="none">
                <a:solidFill>
                  <a:schemeClr val="dk1"/>
                </a:solidFill>
                <a:latin typeface="Arial"/>
                <a:ea typeface="Arial"/>
                <a:cs typeface="Arial"/>
                <a:sym typeface="Arial"/>
              </a:rPr>
              <a:t>Numerous Paleo and Archaic Sites – abundant spring sites - first and second magnitude - frequent quarry sites and lithic scatter, deep “lakes” may have preserved evidence of early humans, flora and fauna – not just “stones and bones”</a:t>
            </a:r>
            <a:endParaRPr/>
          </a:p>
          <a:p>
            <a:pPr indent="-609600" lvl="0" marL="609600" marR="0" rtl="0" algn="l">
              <a:lnSpc>
                <a:spcPct val="80000"/>
              </a:lnSpc>
              <a:spcBef>
                <a:spcPts val="320"/>
              </a:spcBef>
              <a:spcAft>
                <a:spcPts val="0"/>
              </a:spcAft>
              <a:buClr>
                <a:schemeClr val="dk1"/>
              </a:buClr>
              <a:buSzPts val="1600"/>
              <a:buFont typeface="Arial"/>
              <a:buNone/>
            </a:pPr>
            <a:r>
              <a:t/>
            </a:r>
            <a:endParaRPr b="1" i="0" sz="1600" u="none">
              <a:solidFill>
                <a:schemeClr val="dk1"/>
              </a:solidFill>
              <a:latin typeface="Arial"/>
              <a:ea typeface="Arial"/>
              <a:cs typeface="Arial"/>
              <a:sym typeface="Arial"/>
            </a:endParaRPr>
          </a:p>
          <a:p>
            <a:pPr indent="-609600" lvl="0" marL="609600" marR="0" rtl="0" algn="l">
              <a:lnSpc>
                <a:spcPct val="80000"/>
              </a:lnSpc>
              <a:spcBef>
                <a:spcPts val="320"/>
              </a:spcBef>
              <a:spcAft>
                <a:spcPts val="0"/>
              </a:spcAft>
              <a:buClr>
                <a:schemeClr val="dk1"/>
              </a:buClr>
              <a:buSzPts val="1600"/>
              <a:buFont typeface="Arial"/>
              <a:buAutoNum type="arabicPeriod"/>
            </a:pPr>
            <a:r>
              <a:rPr b="1" i="0" lang="en-US" sz="1600" u="none">
                <a:solidFill>
                  <a:schemeClr val="dk1"/>
                </a:solidFill>
                <a:latin typeface="Arial"/>
                <a:ea typeface="Arial"/>
                <a:cs typeface="Arial"/>
                <a:sym typeface="Arial"/>
              </a:rPr>
              <a:t>Fish Weirs and the possibility of documenting earlier harvesting cycles</a:t>
            </a:r>
            <a:endParaRPr/>
          </a:p>
          <a:p>
            <a:pPr indent="-609600" lvl="0" marL="609600" marR="0" rtl="0" algn="l">
              <a:lnSpc>
                <a:spcPct val="80000"/>
              </a:lnSpc>
              <a:spcBef>
                <a:spcPts val="240"/>
              </a:spcBef>
              <a:spcAft>
                <a:spcPts val="0"/>
              </a:spcAft>
              <a:buClr>
                <a:schemeClr val="dk1"/>
              </a:buClr>
              <a:buSzPts val="1200"/>
              <a:buFont typeface="Arial"/>
              <a:buNone/>
            </a:pPr>
            <a:r>
              <a:t/>
            </a:r>
            <a:endParaRPr b="1" i="0" sz="1200" u="none">
              <a:solidFill>
                <a:schemeClr val="dk1"/>
              </a:solidFill>
              <a:latin typeface="Arial"/>
              <a:ea typeface="Arial"/>
              <a:cs typeface="Arial"/>
              <a:sym typeface="Arial"/>
            </a:endParaRPr>
          </a:p>
          <a:p>
            <a:pPr indent="-609600" lvl="0" marL="609600" marR="0" rtl="0" algn="l">
              <a:lnSpc>
                <a:spcPct val="80000"/>
              </a:lnSpc>
              <a:spcBef>
                <a:spcPts val="320"/>
              </a:spcBef>
              <a:spcAft>
                <a:spcPts val="0"/>
              </a:spcAft>
              <a:buClr>
                <a:schemeClr val="dk1"/>
              </a:buClr>
              <a:buSzPts val="1600"/>
              <a:buFont typeface="Arial"/>
              <a:buAutoNum type="arabicPeriod"/>
            </a:pPr>
            <a:r>
              <a:rPr b="1" i="0" lang="en-US" sz="1600" u="none">
                <a:solidFill>
                  <a:schemeClr val="dk1"/>
                </a:solidFill>
                <a:latin typeface="Arial"/>
                <a:ea typeface="Arial"/>
                <a:cs typeface="Arial"/>
                <a:sym typeface="Arial"/>
              </a:rPr>
              <a:t>One (and possibly other) Spanish mission sites – could illuminate life in the “fringe” missions away from the Camino Real</a:t>
            </a:r>
            <a:endParaRPr/>
          </a:p>
          <a:p>
            <a:pPr indent="-609600" lvl="0" marL="609600" marR="0" rtl="0" algn="l">
              <a:lnSpc>
                <a:spcPct val="80000"/>
              </a:lnSpc>
              <a:spcBef>
                <a:spcPts val="320"/>
              </a:spcBef>
              <a:spcAft>
                <a:spcPts val="0"/>
              </a:spcAft>
              <a:buClr>
                <a:schemeClr val="dk1"/>
              </a:buClr>
              <a:buSzPts val="1600"/>
              <a:buFont typeface="Arial"/>
              <a:buNone/>
            </a:pPr>
            <a:r>
              <a:t/>
            </a:r>
            <a:endParaRPr b="1" i="0" sz="1600" u="none">
              <a:solidFill>
                <a:schemeClr val="dk1"/>
              </a:solidFill>
              <a:latin typeface="Arial"/>
              <a:ea typeface="Arial"/>
              <a:cs typeface="Arial"/>
              <a:sym typeface="Arial"/>
            </a:endParaRPr>
          </a:p>
          <a:p>
            <a:pPr indent="-609600" lvl="0" marL="609600" marR="0" rtl="0" algn="l">
              <a:lnSpc>
                <a:spcPct val="80000"/>
              </a:lnSpc>
              <a:spcBef>
                <a:spcPts val="320"/>
              </a:spcBef>
              <a:spcAft>
                <a:spcPts val="0"/>
              </a:spcAft>
              <a:buClr>
                <a:schemeClr val="dk1"/>
              </a:buClr>
              <a:buSzPts val="1600"/>
              <a:buFont typeface="Arial"/>
              <a:buAutoNum type="arabicPeriod"/>
            </a:pPr>
            <a:r>
              <a:rPr b="1" i="0" lang="en-US" sz="1600" u="none">
                <a:solidFill>
                  <a:schemeClr val="dk1"/>
                </a:solidFill>
                <a:latin typeface="Arial"/>
                <a:ea typeface="Arial"/>
                <a:cs typeface="Arial"/>
                <a:sym typeface="Arial"/>
              </a:rPr>
              <a:t>Nineteenth and early Twentieth Century sites – all relatively unstudied</a:t>
            </a:r>
            <a:endParaRPr/>
          </a:p>
          <a:p>
            <a:pPr indent="-533400" lvl="0" marL="609600" marR="0" rtl="0" algn="l">
              <a:lnSpc>
                <a:spcPct val="80000"/>
              </a:lnSpc>
              <a:spcBef>
                <a:spcPts val="240"/>
              </a:spcBef>
              <a:spcAft>
                <a:spcPts val="0"/>
              </a:spcAft>
              <a:buClr>
                <a:schemeClr val="dk1"/>
              </a:buClr>
              <a:buSzPts val="1200"/>
              <a:buFont typeface="Arial"/>
              <a:buNone/>
            </a:pPr>
            <a:r>
              <a:t/>
            </a:r>
            <a:endParaRPr b="1" i="0" sz="1200" u="none">
              <a:solidFill>
                <a:schemeClr val="dk1"/>
              </a:solidFill>
              <a:latin typeface="Arial"/>
              <a:ea typeface="Arial"/>
              <a:cs typeface="Arial"/>
              <a:sym typeface="Arial"/>
            </a:endParaRPr>
          </a:p>
          <a:p>
            <a:pPr indent="-609600" lvl="0" marL="609600" marR="0" rtl="0" algn="l">
              <a:lnSpc>
                <a:spcPct val="80000"/>
              </a:lnSpc>
              <a:spcBef>
                <a:spcPts val="320"/>
              </a:spcBef>
              <a:spcAft>
                <a:spcPts val="0"/>
              </a:spcAft>
              <a:buClr>
                <a:schemeClr val="dk1"/>
              </a:buClr>
              <a:buSzPts val="1600"/>
              <a:buFont typeface="Arial"/>
              <a:buAutoNum type="arabicPeriod"/>
            </a:pPr>
            <a:r>
              <a:rPr b="1" i="0" lang="en-US" sz="1600" u="none">
                <a:solidFill>
                  <a:schemeClr val="dk1"/>
                </a:solidFill>
                <a:latin typeface="Arial"/>
                <a:ea typeface="Arial"/>
                <a:cs typeface="Arial"/>
                <a:sym typeface="Arial"/>
              </a:rPr>
              <a:t>Naval Stores and Timber Industries – numerous sites</a:t>
            </a:r>
            <a:endParaRPr/>
          </a:p>
          <a:p>
            <a:pPr indent="-508000" lvl="0" marL="609600" marR="0" rtl="0" algn="l">
              <a:lnSpc>
                <a:spcPct val="80000"/>
              </a:lnSpc>
              <a:spcBef>
                <a:spcPts val="320"/>
              </a:spcBef>
              <a:spcAft>
                <a:spcPts val="0"/>
              </a:spcAft>
              <a:buClr>
                <a:schemeClr val="dk1"/>
              </a:buClr>
              <a:buSzPts val="1600"/>
              <a:buFont typeface="Arial"/>
              <a:buNone/>
            </a:pPr>
            <a:r>
              <a:t/>
            </a:r>
            <a:endParaRPr b="1" i="0" sz="1600" u="none">
              <a:solidFill>
                <a:schemeClr val="dk1"/>
              </a:solidFill>
              <a:latin typeface="Arial"/>
              <a:ea typeface="Arial"/>
              <a:cs typeface="Arial"/>
              <a:sym typeface="Arial"/>
            </a:endParaRPr>
          </a:p>
          <a:p>
            <a:pPr indent="-609600" lvl="0" marL="609600" marR="0" rtl="0" algn="l">
              <a:lnSpc>
                <a:spcPct val="80000"/>
              </a:lnSpc>
              <a:spcBef>
                <a:spcPts val="320"/>
              </a:spcBef>
              <a:spcAft>
                <a:spcPts val="0"/>
              </a:spcAft>
              <a:buClr>
                <a:schemeClr val="dk1"/>
              </a:buClr>
              <a:buSzPts val="1600"/>
              <a:buFont typeface="Arial"/>
              <a:buAutoNum type="arabicPeriod"/>
            </a:pPr>
            <a:r>
              <a:rPr b="1" i="0" lang="en-US" sz="1600" u="none">
                <a:solidFill>
                  <a:schemeClr val="dk1"/>
                </a:solidFill>
                <a:latin typeface="Arial"/>
                <a:ea typeface="Arial"/>
                <a:cs typeface="Arial"/>
                <a:sym typeface="Arial"/>
              </a:rPr>
              <a:t>Drew/Bucki Mill Site – several puzzling features</a:t>
            </a:r>
            <a:endParaRPr/>
          </a:p>
          <a:p>
            <a:pPr indent="-533400" lvl="0" marL="609600" marR="0" rtl="0" algn="l">
              <a:lnSpc>
                <a:spcPct val="80000"/>
              </a:lnSpc>
              <a:spcBef>
                <a:spcPts val="240"/>
              </a:spcBef>
              <a:spcAft>
                <a:spcPts val="0"/>
              </a:spcAft>
              <a:buClr>
                <a:schemeClr val="dk1"/>
              </a:buClr>
              <a:buSzPts val="1200"/>
              <a:buFont typeface="Arial"/>
              <a:buNone/>
            </a:pPr>
            <a:r>
              <a:t/>
            </a:r>
            <a:endParaRPr b="1" i="0" sz="1200" u="none">
              <a:solidFill>
                <a:schemeClr val="dk1"/>
              </a:solidFill>
              <a:latin typeface="Arial"/>
              <a:ea typeface="Arial"/>
              <a:cs typeface="Arial"/>
              <a:sym typeface="Arial"/>
            </a:endParaRPr>
          </a:p>
          <a:p>
            <a:pPr indent="-533400" lvl="0" marL="609600" marR="0" rtl="0" algn="l">
              <a:lnSpc>
                <a:spcPct val="80000"/>
              </a:lnSpc>
              <a:spcBef>
                <a:spcPts val="240"/>
              </a:spcBef>
              <a:spcAft>
                <a:spcPts val="0"/>
              </a:spcAft>
              <a:buClr>
                <a:schemeClr val="dk1"/>
              </a:buClr>
              <a:buSzPts val="1200"/>
              <a:buFont typeface="Arial"/>
              <a:buNone/>
            </a:pPr>
            <a:r>
              <a:t/>
            </a:r>
            <a:endParaRPr b="1" i="0" sz="1200" u="none">
              <a:solidFill>
                <a:schemeClr val="dk1"/>
              </a:solidFill>
              <a:latin typeface="Arial"/>
              <a:ea typeface="Arial"/>
              <a:cs typeface="Arial"/>
              <a:sym typeface="Arial"/>
            </a:endParaRPr>
          </a:p>
          <a:p>
            <a:pPr indent="-609600" lvl="0" marL="609600" marR="0" rtl="0" algn="ctr">
              <a:lnSpc>
                <a:spcPct val="80000"/>
              </a:lnSpc>
              <a:spcBef>
                <a:spcPts val="320"/>
              </a:spcBef>
              <a:spcAft>
                <a:spcPts val="0"/>
              </a:spcAft>
              <a:buClr>
                <a:schemeClr val="dk1"/>
              </a:buClr>
              <a:buSzPts val="1600"/>
              <a:buFont typeface="Arial"/>
              <a:buNone/>
            </a:pPr>
            <a:r>
              <a:rPr b="1" i="1" lang="en-US" sz="1600" u="none">
                <a:solidFill>
                  <a:schemeClr val="dk1"/>
                </a:solidFill>
                <a:latin typeface="Arial"/>
                <a:ea typeface="Arial"/>
                <a:cs typeface="Arial"/>
                <a:sym typeface="Arial"/>
              </a:rPr>
              <a:t>“ Madison County remains almost terra incognita……”</a:t>
            </a:r>
            <a:r>
              <a:rPr b="1" i="0" lang="en-US" sz="1600" u="none">
                <a:solidFill>
                  <a:schemeClr val="dk1"/>
                </a:solidFill>
                <a:latin typeface="Arial"/>
                <a:ea typeface="Arial"/>
                <a:cs typeface="Arial"/>
                <a:sym typeface="Arial"/>
              </a:rPr>
              <a:t> Jerald Milanich, 1994</a:t>
            </a:r>
            <a:endParaRPr/>
          </a:p>
          <a:p>
            <a:pPr indent="-609600" lvl="0" marL="609600" marR="0" rtl="0" algn="ctr">
              <a:lnSpc>
                <a:spcPct val="80000"/>
              </a:lnSpc>
              <a:spcBef>
                <a:spcPts val="320"/>
              </a:spcBef>
              <a:spcAft>
                <a:spcPts val="0"/>
              </a:spcAft>
              <a:buClr>
                <a:schemeClr val="dk1"/>
              </a:buClr>
              <a:buSzPts val="1600"/>
              <a:buFont typeface="Arial"/>
              <a:buNone/>
            </a:pPr>
            <a:r>
              <a:t/>
            </a:r>
            <a:endParaRPr b="1" i="0" sz="1600" u="none">
              <a:solidFill>
                <a:schemeClr val="dk1"/>
              </a:solidFill>
              <a:latin typeface="Arial"/>
              <a:ea typeface="Arial"/>
              <a:cs typeface="Arial"/>
              <a:sym typeface="Arial"/>
            </a:endParaRPr>
          </a:p>
          <a:p>
            <a:pPr indent="-609600" lvl="0" marL="609600" marR="0" rtl="0" algn="ctr">
              <a:lnSpc>
                <a:spcPct val="80000"/>
              </a:lnSpc>
              <a:spcBef>
                <a:spcPts val="100"/>
              </a:spcBef>
              <a:spcAft>
                <a:spcPts val="0"/>
              </a:spcAft>
              <a:buClr>
                <a:schemeClr val="dk1"/>
              </a:buClr>
              <a:buSzPts val="500"/>
              <a:buFont typeface="Arial"/>
              <a:buNone/>
            </a:pPr>
            <a:r>
              <a:t/>
            </a:r>
            <a:endParaRPr b="1" i="0" sz="500" u="none">
              <a:solidFill>
                <a:schemeClr val="dk1"/>
              </a:solidFill>
              <a:latin typeface="Arial"/>
              <a:ea typeface="Arial"/>
              <a:cs typeface="Arial"/>
              <a:sym typeface="Arial"/>
            </a:endParaRPr>
          </a:p>
          <a:p>
            <a:pPr indent="-609600" lvl="0" marL="609600" marR="0" rtl="0" algn="l">
              <a:lnSpc>
                <a:spcPct val="80000"/>
              </a:lnSpc>
              <a:spcBef>
                <a:spcPts val="100"/>
              </a:spcBef>
              <a:spcAft>
                <a:spcPts val="0"/>
              </a:spcAft>
              <a:buClr>
                <a:schemeClr val="dk1"/>
              </a:buClr>
              <a:buSzPts val="500"/>
              <a:buFont typeface="Arial"/>
              <a:buNone/>
            </a:pPr>
            <a:r>
              <a:t/>
            </a:r>
            <a:endParaRPr b="1" i="0" sz="500" u="none">
              <a:solidFill>
                <a:schemeClr val="dk1"/>
              </a:solidFill>
              <a:latin typeface="Arial"/>
              <a:ea typeface="Arial"/>
              <a:cs typeface="Arial"/>
              <a:sym typeface="Arial"/>
            </a:endParaRPr>
          </a:p>
          <a:p>
            <a:pPr indent="-609600" lvl="0" marL="609600" marR="0" rtl="0" algn="l">
              <a:lnSpc>
                <a:spcPct val="80000"/>
              </a:lnSpc>
              <a:spcBef>
                <a:spcPts val="180"/>
              </a:spcBef>
              <a:spcAft>
                <a:spcPts val="0"/>
              </a:spcAft>
              <a:buClr>
                <a:schemeClr val="dk1"/>
              </a:buClr>
              <a:buSzPts val="900"/>
              <a:buFont typeface="Arial"/>
              <a:buNone/>
            </a:pPr>
            <a:r>
              <a:t/>
            </a:r>
            <a:endParaRPr b="0" i="0" sz="900" u="none">
              <a:solidFill>
                <a:schemeClr val="dk1"/>
              </a:solidFill>
              <a:latin typeface="Arial"/>
              <a:ea typeface="Arial"/>
              <a:cs typeface="Arial"/>
              <a:sym typeface="Arial"/>
            </a:endParaRPr>
          </a:p>
          <a:p>
            <a:pPr indent="-609600" lvl="0" marL="609600" marR="0" rtl="0" algn="ctr">
              <a:lnSpc>
                <a:spcPct val="80000"/>
              </a:lnSpc>
              <a:spcBef>
                <a:spcPts val="180"/>
              </a:spcBef>
              <a:spcAft>
                <a:spcPts val="0"/>
              </a:spcAft>
              <a:buClr>
                <a:schemeClr val="dk1"/>
              </a:buClr>
              <a:buSzPts val="900"/>
              <a:buFont typeface="Arial"/>
              <a:buNone/>
            </a:pPr>
            <a:r>
              <a:rPr b="0" i="0" lang="en-US" sz="900" u="none">
                <a:solidFill>
                  <a:schemeClr val="dk1"/>
                </a:solidFill>
                <a:latin typeface="Arial"/>
                <a:ea typeface="Arial"/>
                <a:cs typeface="Arial"/>
                <a:sym typeface="Arial"/>
              </a:rPr>
              <a:t>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1"/>
          <p:cNvSpPr txBox="1"/>
          <p:nvPr/>
        </p:nvSpPr>
        <p:spPr>
          <a:xfrm>
            <a:off x="838200" y="1890712"/>
            <a:ext cx="7467600" cy="240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Just remember -</a:t>
            </a:r>
            <a:endParaRPr/>
          </a:p>
          <a:p>
            <a:pPr indent="0" lvl="0" marL="0" marR="0" rtl="0" algn="l">
              <a:lnSpc>
                <a:spcPct val="100000"/>
              </a:lnSpc>
              <a:spcBef>
                <a:spcPts val="0"/>
              </a:spcBef>
              <a:spcAft>
                <a:spcPts val="0"/>
              </a:spcAft>
              <a:buClr>
                <a:schemeClr val="dk1"/>
              </a:buClr>
              <a:buSzPts val="2800"/>
              <a:buFont typeface="Arial"/>
              <a:buNone/>
            </a:pPr>
            <a:r>
              <a:t/>
            </a:r>
            <a:endParaRPr b="0" i="1" sz="28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b="0" i="1" lang="en-US" sz="1800" u="none">
                <a:solidFill>
                  <a:schemeClr val="dk1"/>
                </a:solidFill>
                <a:latin typeface="Arial"/>
                <a:ea typeface="Arial"/>
                <a:cs typeface="Arial"/>
                <a:sym typeface="Arial"/>
              </a:rPr>
              <a:t>“</a:t>
            </a:r>
            <a:r>
              <a:rPr b="0" i="1" lang="en-US" sz="2400" u="none">
                <a:solidFill>
                  <a:schemeClr val="dk1"/>
                </a:solidFill>
                <a:latin typeface="Arial"/>
                <a:ea typeface="Arial"/>
                <a:cs typeface="Arial"/>
                <a:sym typeface="Arial"/>
              </a:rPr>
              <a:t>There is nothing, absolutely nothing, half so much worth doing as simply messing about in boats.”</a:t>
            </a:r>
            <a:endParaRPr/>
          </a:p>
          <a:p>
            <a:pPr indent="0" lvl="0" marL="0" marR="0" rtl="0" algn="l">
              <a:lnSpc>
                <a:spcPct val="100000"/>
              </a:lnSpc>
              <a:spcBef>
                <a:spcPts val="0"/>
              </a:spcBef>
              <a:spcAft>
                <a:spcPts val="0"/>
              </a:spcAft>
              <a:buClr>
                <a:schemeClr val="dk1"/>
              </a:buClr>
              <a:buSzPts val="2800"/>
              <a:buFont typeface="Arial"/>
              <a:buNone/>
            </a:pPr>
            <a:r>
              <a:t/>
            </a:r>
            <a:endParaRPr b="0" i="1" sz="28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b="0" i="1" lang="en-US" sz="1800" u="none">
                <a:solidFill>
                  <a:schemeClr val="dk1"/>
                </a:solidFill>
                <a:latin typeface="Arial"/>
                <a:ea typeface="Arial"/>
                <a:cs typeface="Arial"/>
                <a:sym typeface="Arial"/>
              </a:rPr>
              <a:t>The Wind in the Willows - </a:t>
            </a:r>
            <a:r>
              <a:rPr b="0" i="0" lang="en-US" sz="1800" u="none">
                <a:solidFill>
                  <a:schemeClr val="dk1"/>
                </a:solidFill>
                <a:latin typeface="Arial"/>
                <a:ea typeface="Arial"/>
                <a:cs typeface="Arial"/>
                <a:sym typeface="Arial"/>
              </a:rPr>
              <a:t>Kenneth Grahame</a:t>
            </a:r>
            <a:endParaRPr/>
          </a:p>
        </p:txBody>
      </p:sp>
      <p:pic>
        <p:nvPicPr>
          <p:cNvPr descr="C:\Users\Tom Baird\AppData\Local\Microsoft\Windows\Temporary Internet Files\Content.IE5\K56TTC17\animals-46209_640[1].png" id="257" name="Google Shape;257;p31"/>
          <p:cNvPicPr preferRelativeResize="0"/>
          <p:nvPr/>
        </p:nvPicPr>
        <p:blipFill rotWithShape="1">
          <a:blip r:embed="rId3">
            <a:alphaModFix/>
          </a:blip>
          <a:srcRect b="0" l="0" r="0" t="0"/>
          <a:stretch/>
        </p:blipFill>
        <p:spPr>
          <a:xfrm>
            <a:off x="3778250" y="4343400"/>
            <a:ext cx="4375150" cy="17843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g2b9e051c13d_0_6"/>
          <p:cNvSpPr txBox="1"/>
          <p:nvPr/>
        </p:nvSpPr>
        <p:spPr>
          <a:xfrm>
            <a:off x="110925" y="137025"/>
            <a:ext cx="8880900" cy="6616500"/>
          </a:xfrm>
          <a:prstGeom prst="rect">
            <a:avLst/>
          </a:prstGeom>
          <a:noFill/>
          <a:ln>
            <a:noFill/>
          </a:ln>
        </p:spPr>
        <p:txBody>
          <a:bodyPr anchorCtr="0" anchor="t" bIns="91425" lIns="91425" spcFirstLastPara="1" rIns="91425" wrap="square" tIns="91425">
            <a:noAutofit/>
          </a:bodyPr>
          <a:lstStyle/>
          <a:p>
            <a:pPr indent="0" lvl="0" marL="0" rtl="0" algn="l">
              <a:lnSpc>
                <a:spcPct val="171429"/>
              </a:lnSpc>
              <a:spcBef>
                <a:spcPts val="0"/>
              </a:spcBef>
              <a:spcAft>
                <a:spcPts val="0"/>
              </a:spcAft>
              <a:buNone/>
            </a:pPr>
            <a:r>
              <a:rPr lang="en-US" sz="3600">
                <a:solidFill>
                  <a:schemeClr val="dk1"/>
                </a:solidFill>
                <a:highlight>
                  <a:srgbClr val="FFFFFF"/>
                </a:highlight>
              </a:rPr>
              <a:t>About WWALS</a:t>
            </a:r>
            <a:endParaRPr sz="36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US" sz="2100">
                <a:solidFill>
                  <a:schemeClr val="dk1"/>
                </a:solidFill>
                <a:highlight>
                  <a:srgbClr val="FFFFFF"/>
                </a:highlight>
                <a:latin typeface="Times New Roman"/>
                <a:ea typeface="Times New Roman"/>
                <a:cs typeface="Times New Roman"/>
                <a:sym typeface="Times New Roman"/>
              </a:rPr>
              <a:t>WWALS Watershed Coalition, Inc. (WWALS) is an </a:t>
            </a:r>
            <a:r>
              <a:rPr lang="en-US" sz="2100" u="sng">
                <a:solidFill>
                  <a:srgbClr val="21759B"/>
                </a:solidFill>
                <a:highlight>
                  <a:srgbClr val="FFFFFF"/>
                </a:highlight>
                <a:latin typeface="Times New Roman"/>
                <a:ea typeface="Times New Roman"/>
                <a:cs typeface="Times New Roman"/>
                <a:sym typeface="Times New Roman"/>
                <a:hlinkClick r:id="rId3">
                  <a:extLst>
                    <a:ext uri="{A12FA001-AC4F-418D-AE19-62706E023703}">
                      <ahyp:hlinkClr val="tx"/>
                    </a:ext>
                  </a:extLst>
                </a:hlinkClick>
              </a:rPr>
              <a:t>IRS 501(c)(3)</a:t>
            </a:r>
            <a:r>
              <a:rPr lang="en-US" sz="2100">
                <a:solidFill>
                  <a:schemeClr val="dk1"/>
                </a:solidFill>
                <a:highlight>
                  <a:srgbClr val="FFFFFF"/>
                </a:highlight>
                <a:latin typeface="Times New Roman"/>
                <a:ea typeface="Times New Roman"/>
                <a:cs typeface="Times New Roman"/>
                <a:sym typeface="Times New Roman"/>
              </a:rPr>
              <a:t> educational nonprofit corporation registered in Georgia and Florida.</a:t>
            </a:r>
            <a:endParaRPr sz="2100">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1000"/>
              </a:spcBef>
              <a:spcAft>
                <a:spcPts val="0"/>
              </a:spcAft>
              <a:buClr>
                <a:schemeClr val="dk1"/>
              </a:buClr>
              <a:buSzPts val="1100"/>
              <a:buFont typeface="Arial"/>
              <a:buNone/>
            </a:pPr>
            <a:r>
              <a:rPr lang="en-US" sz="2100">
                <a:solidFill>
                  <a:schemeClr val="dk1"/>
                </a:solidFill>
                <a:highlight>
                  <a:srgbClr val="FFFFFF"/>
                </a:highlight>
                <a:latin typeface="Times New Roman"/>
                <a:ea typeface="Times New Roman"/>
                <a:cs typeface="Times New Roman"/>
                <a:sym typeface="Times New Roman"/>
              </a:rPr>
              <a:t>WWALS Vision: </a:t>
            </a:r>
            <a:r>
              <a:rPr lang="en-US" sz="2100">
                <a:solidFill>
                  <a:schemeClr val="dk1"/>
                </a:solidFill>
                <a:highlight>
                  <a:srgbClr val="FFFFFF"/>
                </a:highlight>
                <a:latin typeface="Times New Roman"/>
                <a:ea typeface="Times New Roman"/>
                <a:cs typeface="Times New Roman"/>
                <a:sym typeface="Times New Roman"/>
              </a:rPr>
              <a:t>A</a:t>
            </a:r>
            <a:r>
              <a:rPr lang="en-US" sz="2100">
                <a:solidFill>
                  <a:schemeClr val="dk1"/>
                </a:solidFill>
                <a:highlight>
                  <a:srgbClr val="FFFFFF"/>
                </a:highlight>
                <a:latin typeface="Times New Roman"/>
                <a:ea typeface="Times New Roman"/>
                <a:cs typeface="Times New Roman"/>
                <a:sym typeface="Times New Roman"/>
              </a:rPr>
              <a:t> healthy watershed with clean, swimmable, fishable, drinkable water.</a:t>
            </a:r>
            <a:endParaRPr sz="2100">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1000"/>
              </a:spcBef>
              <a:spcAft>
                <a:spcPts val="0"/>
              </a:spcAft>
              <a:buClr>
                <a:schemeClr val="dk1"/>
              </a:buClr>
              <a:buSzPts val="1100"/>
              <a:buFont typeface="Arial"/>
              <a:buNone/>
            </a:pPr>
            <a:r>
              <a:rPr lang="en-US" sz="2100">
                <a:solidFill>
                  <a:schemeClr val="dk1"/>
                </a:solidFill>
                <a:highlight>
                  <a:srgbClr val="FFFFFF"/>
                </a:highlight>
                <a:latin typeface="Times New Roman"/>
                <a:ea typeface="Times New Roman"/>
                <a:cs typeface="Times New Roman"/>
                <a:sym typeface="Times New Roman"/>
              </a:rPr>
              <a:t>WWALS Mission: WWALS </a:t>
            </a:r>
            <a:r>
              <a:rPr lang="en-US" sz="2100" u="sng">
                <a:solidFill>
                  <a:srgbClr val="21759B"/>
                </a:solidFill>
                <a:highlight>
                  <a:srgbClr val="FFFFFF"/>
                </a:highlight>
                <a:latin typeface="Times New Roman"/>
                <a:ea typeface="Times New Roman"/>
                <a:cs typeface="Times New Roman"/>
                <a:sym typeface="Times New Roman"/>
                <a:hlinkClick r:id="rId4">
                  <a:extLst>
                    <a:ext uri="{A12FA001-AC4F-418D-AE19-62706E023703}">
                      <ahyp:hlinkClr val="tx"/>
                    </a:ext>
                  </a:extLst>
                </a:hlinkClick>
              </a:rPr>
              <a:t>advocates</a:t>
            </a:r>
            <a:r>
              <a:rPr lang="en-US" sz="2100">
                <a:solidFill>
                  <a:schemeClr val="dk1"/>
                </a:solidFill>
                <a:highlight>
                  <a:srgbClr val="FFFFFF"/>
                </a:highlight>
                <a:latin typeface="Times New Roman"/>
                <a:ea typeface="Times New Roman"/>
                <a:cs typeface="Times New Roman"/>
                <a:sym typeface="Times New Roman"/>
              </a:rPr>
              <a:t> for </a:t>
            </a:r>
            <a:r>
              <a:rPr lang="en-US" sz="2100" u="sng">
                <a:solidFill>
                  <a:srgbClr val="21759B"/>
                </a:solidFill>
                <a:highlight>
                  <a:srgbClr val="FFFFFF"/>
                </a:highlight>
                <a:latin typeface="Times New Roman"/>
                <a:ea typeface="Times New Roman"/>
                <a:cs typeface="Times New Roman"/>
                <a:sym typeface="Times New Roman"/>
                <a:hlinkClick r:id="rId5">
                  <a:extLst>
                    <a:ext uri="{A12FA001-AC4F-418D-AE19-62706E023703}">
                      <ahyp:hlinkClr val="tx"/>
                    </a:ext>
                  </a:extLst>
                </a:hlinkClick>
              </a:rPr>
              <a:t>conservation</a:t>
            </a:r>
            <a:r>
              <a:rPr lang="en-US" sz="2100">
                <a:solidFill>
                  <a:schemeClr val="dk1"/>
                </a:solidFill>
                <a:highlight>
                  <a:srgbClr val="FFFFFF"/>
                </a:highlight>
                <a:latin typeface="Times New Roman"/>
                <a:ea typeface="Times New Roman"/>
                <a:cs typeface="Times New Roman"/>
                <a:sym typeface="Times New Roman"/>
              </a:rPr>
              <a:t> and </a:t>
            </a:r>
            <a:r>
              <a:rPr lang="en-US" sz="2100" u="sng">
                <a:solidFill>
                  <a:srgbClr val="21759B"/>
                </a:solidFill>
                <a:highlight>
                  <a:srgbClr val="FFFFFF"/>
                </a:highlight>
                <a:latin typeface="Times New Roman"/>
                <a:ea typeface="Times New Roman"/>
                <a:cs typeface="Times New Roman"/>
                <a:sym typeface="Times New Roman"/>
                <a:hlinkClick r:id="rId6">
                  <a:extLst>
                    <a:ext uri="{A12FA001-AC4F-418D-AE19-62706E023703}">
                      <ahyp:hlinkClr val="tx"/>
                    </a:ext>
                  </a:extLst>
                </a:hlinkClick>
              </a:rPr>
              <a:t>stewardship</a:t>
            </a:r>
            <a:r>
              <a:rPr lang="en-US" sz="2100">
                <a:solidFill>
                  <a:schemeClr val="dk1"/>
                </a:solidFill>
                <a:highlight>
                  <a:srgbClr val="FFFFFF"/>
                </a:highlight>
                <a:latin typeface="Times New Roman"/>
                <a:ea typeface="Times New Roman"/>
                <a:cs typeface="Times New Roman"/>
                <a:sym typeface="Times New Roman"/>
              </a:rPr>
              <a:t> of the surface waters and groundwater of the Suwannee River Basin and Estuary, in south Georgia and north Florida, among them the Withlacoochee, Willacoochee, Alapaha, Little, Santa Fe, and Suwannee River watersheds, through </a:t>
            </a:r>
            <a:r>
              <a:rPr lang="en-US" sz="2100" u="sng">
                <a:solidFill>
                  <a:srgbClr val="21759B"/>
                </a:solidFill>
                <a:highlight>
                  <a:srgbClr val="FFFFFF"/>
                </a:highlight>
                <a:latin typeface="Times New Roman"/>
                <a:ea typeface="Times New Roman"/>
                <a:cs typeface="Times New Roman"/>
                <a:sym typeface="Times New Roman"/>
                <a:hlinkClick r:id="rId7">
                  <a:extLst>
                    <a:ext uri="{A12FA001-AC4F-418D-AE19-62706E023703}">
                      <ahyp:hlinkClr val="tx"/>
                    </a:ext>
                  </a:extLst>
                </a:hlinkClick>
              </a:rPr>
              <a:t>education</a:t>
            </a:r>
            <a:r>
              <a:rPr lang="en-US" sz="2100">
                <a:solidFill>
                  <a:schemeClr val="dk1"/>
                </a:solidFill>
                <a:highlight>
                  <a:srgbClr val="FFFFFF"/>
                </a:highlight>
                <a:latin typeface="Times New Roman"/>
                <a:ea typeface="Times New Roman"/>
                <a:cs typeface="Times New Roman"/>
                <a:sym typeface="Times New Roman"/>
              </a:rPr>
              <a:t>, </a:t>
            </a:r>
            <a:r>
              <a:rPr lang="en-US" sz="2100" u="sng">
                <a:solidFill>
                  <a:srgbClr val="21759B"/>
                </a:solidFill>
                <a:highlight>
                  <a:srgbClr val="FFFFFF"/>
                </a:highlight>
                <a:latin typeface="Times New Roman"/>
                <a:ea typeface="Times New Roman"/>
                <a:cs typeface="Times New Roman"/>
                <a:sym typeface="Times New Roman"/>
                <a:hlinkClick r:id="rId8">
                  <a:extLst>
                    <a:ext uri="{A12FA001-AC4F-418D-AE19-62706E023703}">
                      <ahyp:hlinkClr val="tx"/>
                    </a:ext>
                  </a:extLst>
                </a:hlinkClick>
              </a:rPr>
              <a:t>awareness</a:t>
            </a:r>
            <a:r>
              <a:rPr lang="en-US" sz="2100">
                <a:solidFill>
                  <a:schemeClr val="dk1"/>
                </a:solidFill>
                <a:highlight>
                  <a:srgbClr val="FFFFFF"/>
                </a:highlight>
                <a:latin typeface="Times New Roman"/>
                <a:ea typeface="Times New Roman"/>
                <a:cs typeface="Times New Roman"/>
                <a:sym typeface="Times New Roman"/>
              </a:rPr>
              <a:t>, </a:t>
            </a:r>
            <a:r>
              <a:rPr lang="en-US" sz="2100" u="sng">
                <a:solidFill>
                  <a:srgbClr val="21759B"/>
                </a:solidFill>
                <a:highlight>
                  <a:srgbClr val="FFFFFF"/>
                </a:highlight>
                <a:latin typeface="Times New Roman"/>
                <a:ea typeface="Times New Roman"/>
                <a:cs typeface="Times New Roman"/>
                <a:sym typeface="Times New Roman"/>
                <a:hlinkClick r:id="rId9">
                  <a:extLst>
                    <a:ext uri="{A12FA001-AC4F-418D-AE19-62706E023703}">
                      <ahyp:hlinkClr val="tx"/>
                    </a:ext>
                  </a:extLst>
                </a:hlinkClick>
              </a:rPr>
              <a:t>environmental monitoring</a:t>
            </a:r>
            <a:r>
              <a:rPr lang="en-US" sz="2100">
                <a:solidFill>
                  <a:schemeClr val="dk1"/>
                </a:solidFill>
                <a:highlight>
                  <a:srgbClr val="FFFFFF"/>
                </a:highlight>
                <a:latin typeface="Times New Roman"/>
                <a:ea typeface="Times New Roman"/>
                <a:cs typeface="Times New Roman"/>
                <a:sym typeface="Times New Roman"/>
              </a:rPr>
              <a:t>, and citizen </a:t>
            </a:r>
            <a:r>
              <a:rPr lang="en-US" sz="2100" u="sng">
                <a:solidFill>
                  <a:srgbClr val="21759B"/>
                </a:solidFill>
                <a:highlight>
                  <a:srgbClr val="FFFFFF"/>
                </a:highlight>
                <a:latin typeface="Times New Roman"/>
                <a:ea typeface="Times New Roman"/>
                <a:cs typeface="Times New Roman"/>
                <a:sym typeface="Times New Roman"/>
                <a:hlinkClick r:id="rId10">
                  <a:extLst>
                    <a:ext uri="{A12FA001-AC4F-418D-AE19-62706E023703}">
                      <ahyp:hlinkClr val="tx"/>
                    </a:ext>
                  </a:extLst>
                </a:hlinkClick>
              </a:rPr>
              <a:t>activities</a:t>
            </a:r>
            <a:r>
              <a:rPr lang="en-US" sz="2100">
                <a:solidFill>
                  <a:schemeClr val="dk1"/>
                </a:solidFill>
                <a:highlight>
                  <a:srgbClr val="FFFFFF"/>
                </a:highlight>
                <a:latin typeface="Times New Roman"/>
                <a:ea typeface="Times New Roman"/>
                <a:cs typeface="Times New Roman"/>
                <a:sym typeface="Times New Roman"/>
              </a:rPr>
              <a:t>.</a:t>
            </a:r>
            <a:endParaRPr sz="2100">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1000"/>
              </a:spcBef>
              <a:spcAft>
                <a:spcPts val="1000"/>
              </a:spcAft>
              <a:buNone/>
            </a:pPr>
            <a:r>
              <a:rPr lang="en-US" sz="2400">
                <a:solidFill>
                  <a:schemeClr val="dk1"/>
                </a:solidFill>
                <a:highlight>
                  <a:srgbClr val="FFFFFF"/>
                </a:highlight>
                <a:latin typeface="Times New Roman"/>
                <a:ea typeface="Times New Roman"/>
                <a:cs typeface="Times New Roman"/>
                <a:sym typeface="Times New Roman"/>
              </a:rPr>
              <a:t>Since 2016, </a:t>
            </a:r>
            <a:r>
              <a:rPr lang="en-US" sz="2400" u="sng">
                <a:solidFill>
                  <a:srgbClr val="21759B"/>
                </a:solidFill>
                <a:highlight>
                  <a:srgbClr val="FFFFFF"/>
                </a:highlight>
                <a:latin typeface="Times New Roman"/>
                <a:ea typeface="Times New Roman"/>
                <a:cs typeface="Times New Roman"/>
                <a:sym typeface="Times New Roman"/>
                <a:hlinkClick r:id="rId11">
                  <a:extLst>
                    <a:ext uri="{A12FA001-AC4F-418D-AE19-62706E023703}">
                      <ahyp:hlinkClr val="tx"/>
                    </a:ext>
                  </a:extLst>
                </a:hlinkClick>
              </a:rPr>
              <a:t>Suwannee Riverkeeper®</a:t>
            </a:r>
            <a:r>
              <a:rPr lang="en-US" sz="2400">
                <a:solidFill>
                  <a:schemeClr val="dk1"/>
                </a:solidFill>
                <a:highlight>
                  <a:srgbClr val="FFFFFF"/>
                </a:highlight>
                <a:latin typeface="Times New Roman"/>
                <a:ea typeface="Times New Roman"/>
                <a:cs typeface="Times New Roman"/>
                <a:sym typeface="Times New Roman"/>
              </a:rPr>
              <a:t> is a project and a staff position with WWALS as the Waterkeeper® Alliance Member for the Suwannee River Basin and Estuary.</a:t>
            </a:r>
            <a:endParaRPr sz="2400">
              <a:solidFill>
                <a:schemeClr val="dk1"/>
              </a:solidFill>
              <a:latin typeface="Times New Roman"/>
              <a:ea typeface="Times New Roman"/>
              <a:cs typeface="Times New Roman"/>
              <a:sym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g2b9e051c13d_0_1"/>
          <p:cNvPicPr preferRelativeResize="0"/>
          <p:nvPr/>
        </p:nvPicPr>
        <p:blipFill>
          <a:blip r:embed="rId3">
            <a:alphaModFix/>
          </a:blip>
          <a:stretch>
            <a:fillRect/>
          </a:stretch>
        </p:blipFill>
        <p:spPr>
          <a:xfrm>
            <a:off x="2971800" y="152400"/>
            <a:ext cx="5811125" cy="6553202"/>
          </a:xfrm>
          <a:prstGeom prst="rect">
            <a:avLst/>
          </a:prstGeom>
          <a:noFill/>
          <a:ln>
            <a:noFill/>
          </a:ln>
        </p:spPr>
      </p:pic>
      <p:sp>
        <p:nvSpPr>
          <p:cNvPr id="268" name="Google Shape;268;g2b9e051c13d_0_1"/>
          <p:cNvSpPr txBox="1"/>
          <p:nvPr/>
        </p:nvSpPr>
        <p:spPr>
          <a:xfrm>
            <a:off x="97875" y="143550"/>
            <a:ext cx="2792700" cy="655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rPr>
              <a:t>Suwannee River Basin</a:t>
            </a:r>
            <a:endParaRPr sz="3200">
              <a:solidFill>
                <a:schemeClr val="dk1"/>
              </a:solidFill>
            </a:endParaRPr>
          </a:p>
          <a:p>
            <a:pPr indent="0" lvl="0" marL="0" rtl="0" algn="l">
              <a:lnSpc>
                <a:spcPct val="115000"/>
              </a:lnSpc>
              <a:spcBef>
                <a:spcPts val="1000"/>
              </a:spcBef>
              <a:spcAft>
                <a:spcPts val="0"/>
              </a:spcAft>
              <a:buNone/>
            </a:pPr>
            <a:r>
              <a:rPr lang="en-US" sz="2000">
                <a:solidFill>
                  <a:schemeClr val="dk1"/>
                </a:solidFill>
              </a:rPr>
              <a:t>10,000 square miles</a:t>
            </a:r>
            <a:endParaRPr sz="2000">
              <a:solidFill>
                <a:schemeClr val="dk1"/>
              </a:solidFill>
            </a:endParaRPr>
          </a:p>
          <a:p>
            <a:pPr indent="0" lvl="0" marL="0" rtl="0" algn="l">
              <a:lnSpc>
                <a:spcPct val="115000"/>
              </a:lnSpc>
              <a:spcBef>
                <a:spcPts val="0"/>
              </a:spcBef>
              <a:spcAft>
                <a:spcPts val="0"/>
              </a:spcAft>
              <a:buNone/>
            </a:pPr>
            <a:r>
              <a:rPr lang="en-US" sz="2000">
                <a:solidFill>
                  <a:schemeClr val="dk1"/>
                </a:solidFill>
              </a:rPr>
              <a:t>maybe 500,000 people</a:t>
            </a:r>
            <a:endParaRPr sz="2000">
              <a:solidFill>
                <a:schemeClr val="dk1"/>
              </a:solidFill>
            </a:endParaRPr>
          </a:p>
          <a:p>
            <a:pPr indent="0" lvl="0" marL="0" rtl="0" algn="l">
              <a:lnSpc>
                <a:spcPct val="115000"/>
              </a:lnSpc>
              <a:spcBef>
                <a:spcPts val="1000"/>
              </a:spcBef>
              <a:spcAft>
                <a:spcPts val="0"/>
              </a:spcAft>
              <a:buNone/>
            </a:pPr>
            <a:r>
              <a:rPr lang="en-US" sz="2000">
                <a:solidFill>
                  <a:schemeClr val="dk1"/>
                </a:solidFill>
              </a:rPr>
              <a:t>Bigger than six states</a:t>
            </a:r>
            <a:endParaRPr sz="2000">
              <a:solidFill>
                <a:schemeClr val="dk1"/>
              </a:solidFill>
            </a:endParaRPr>
          </a:p>
          <a:p>
            <a:pPr indent="0" lvl="0" marL="0" rtl="0" algn="l">
              <a:lnSpc>
                <a:spcPct val="115000"/>
              </a:lnSpc>
              <a:spcBef>
                <a:spcPts val="0"/>
              </a:spcBef>
              <a:spcAft>
                <a:spcPts val="0"/>
              </a:spcAft>
              <a:buNone/>
            </a:pPr>
            <a:r>
              <a:rPr lang="en-US" sz="2000">
                <a:solidFill>
                  <a:schemeClr val="dk1"/>
                </a:solidFill>
              </a:rPr>
              <a:t>Fewer people than any</a:t>
            </a:r>
            <a:endParaRPr sz="2000">
              <a:solidFill>
                <a:schemeClr val="dk1"/>
              </a:solidFill>
            </a:endParaRPr>
          </a:p>
          <a:p>
            <a:pPr indent="0" lvl="0" marL="0" rtl="0" algn="l">
              <a:lnSpc>
                <a:spcPct val="115000"/>
              </a:lnSpc>
              <a:spcBef>
                <a:spcPts val="1000"/>
              </a:spcBef>
              <a:spcAft>
                <a:spcPts val="0"/>
              </a:spcAft>
              <a:buNone/>
            </a:pPr>
            <a:r>
              <a:rPr lang="en-US" sz="1900">
                <a:solidFill>
                  <a:schemeClr val="dk1"/>
                </a:solidFill>
              </a:rPr>
              <a:t>Fifteen rivers, including</a:t>
            </a:r>
            <a:endParaRPr sz="1900">
              <a:solidFill>
                <a:schemeClr val="dk1"/>
              </a:solidFill>
            </a:endParaRPr>
          </a:p>
          <a:p>
            <a:pPr indent="0" lvl="0" marL="0" rtl="0" algn="l">
              <a:lnSpc>
                <a:spcPct val="115000"/>
              </a:lnSpc>
              <a:spcBef>
                <a:spcPts val="0"/>
              </a:spcBef>
              <a:spcAft>
                <a:spcPts val="0"/>
              </a:spcAft>
              <a:buNone/>
            </a:pPr>
            <a:r>
              <a:rPr lang="en-US" sz="1900">
                <a:solidFill>
                  <a:schemeClr val="dk1"/>
                </a:solidFill>
              </a:rPr>
              <a:t>Withlacoochee, Little, Willacoochee, Alapahoochee, Alapaha, Little Alapaha, Dead, Black, Suwannee, Little, Santa Fe, New, Sampson, Ichetucknee, Gopher, and sometimes Okapilco Rivers.</a:t>
            </a:r>
            <a:endParaRPr sz="1900">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2b984609c90_0_25"/>
          <p:cNvSpPr txBox="1"/>
          <p:nvPr/>
        </p:nvSpPr>
        <p:spPr>
          <a:xfrm>
            <a:off x="130500" y="104400"/>
            <a:ext cx="8874300" cy="9789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US" sz="2600">
                <a:solidFill>
                  <a:schemeClr val="dk1"/>
                </a:solidFill>
                <a:highlight>
                  <a:srgbClr val="FFFFFF"/>
                </a:highlight>
                <a:latin typeface="Times New Roman"/>
                <a:ea typeface="Times New Roman"/>
                <a:cs typeface="Times New Roman"/>
                <a:sym typeface="Times New Roman"/>
              </a:rPr>
              <a:t>Withlacoochee and Little River Water Trail (WLRWT)</a:t>
            </a:r>
            <a:endParaRPr sz="2600">
              <a:solidFill>
                <a:schemeClr val="dk1"/>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US" sz="2100" u="sng">
                <a:solidFill>
                  <a:schemeClr val="hlink"/>
                </a:solidFill>
                <a:highlight>
                  <a:srgbClr val="FFFFFF"/>
                </a:highlight>
                <a:latin typeface="Times New Roman"/>
                <a:ea typeface="Times New Roman"/>
                <a:cs typeface="Times New Roman"/>
                <a:sym typeface="Times New Roman"/>
                <a:hlinkClick r:id="rId3"/>
              </a:rPr>
              <a:t>https://wwals.net/maps/withlacoochee-river-water-trail/</a:t>
            </a:r>
            <a:endParaRPr sz="2600">
              <a:solidFill>
                <a:srgbClr val="444444"/>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sz="2100">
              <a:solidFill>
                <a:schemeClr val="dk1"/>
              </a:solidFill>
              <a:highlight>
                <a:srgbClr val="FFFFFF"/>
              </a:highlight>
              <a:latin typeface="Times New Roman"/>
              <a:ea typeface="Times New Roman"/>
              <a:cs typeface="Times New Roman"/>
              <a:sym typeface="Times New Roman"/>
            </a:endParaRPr>
          </a:p>
        </p:txBody>
      </p:sp>
      <p:pic>
        <p:nvPicPr>
          <p:cNvPr id="274" name="Google Shape;274;g2b984609c90_0_25"/>
          <p:cNvPicPr preferRelativeResize="0"/>
          <p:nvPr/>
        </p:nvPicPr>
        <p:blipFill>
          <a:blip r:embed="rId4">
            <a:alphaModFix/>
          </a:blip>
          <a:stretch>
            <a:fillRect/>
          </a:stretch>
        </p:blipFill>
        <p:spPr>
          <a:xfrm>
            <a:off x="4714825" y="1205278"/>
            <a:ext cx="4219625" cy="4000125"/>
          </a:xfrm>
          <a:prstGeom prst="rect">
            <a:avLst/>
          </a:prstGeom>
          <a:noFill/>
          <a:ln>
            <a:noFill/>
          </a:ln>
        </p:spPr>
      </p:pic>
      <p:sp>
        <p:nvSpPr>
          <p:cNvPr id="275" name="Google Shape;275;g2b984609c90_0_25"/>
          <p:cNvSpPr txBox="1"/>
          <p:nvPr/>
        </p:nvSpPr>
        <p:spPr>
          <a:xfrm>
            <a:off x="130500" y="1239800"/>
            <a:ext cx="4541700" cy="548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2200">
                <a:solidFill>
                  <a:schemeClr val="dk1"/>
                </a:solidFill>
                <a:highlight>
                  <a:srgbClr val="FFFFFF"/>
                </a:highlight>
                <a:latin typeface="Times New Roman"/>
                <a:ea typeface="Times New Roman"/>
                <a:cs typeface="Times New Roman"/>
                <a:sym typeface="Times New Roman"/>
              </a:rPr>
              <a:t>Two dozen landings on two tea-colored blackwater rivers in two states, </a:t>
            </a:r>
            <a:endParaRPr sz="2200">
              <a:solidFill>
                <a:schemeClr val="dk1"/>
              </a:solidFill>
              <a:highlight>
                <a:srgbClr val="FFFFFF"/>
              </a:highlight>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US" sz="2200">
                <a:solidFill>
                  <a:schemeClr val="dk1"/>
                </a:solidFill>
                <a:highlight>
                  <a:srgbClr val="FFFFFF"/>
                </a:highlight>
                <a:latin typeface="Times New Roman"/>
                <a:ea typeface="Times New Roman"/>
                <a:cs typeface="Times New Roman"/>
                <a:sym typeface="Times New Roman"/>
              </a:rPr>
              <a:t>plus Reed Bingham State Park on the Little River and Langdale Park on the Withlacoochee River, </a:t>
            </a:r>
            <a:endParaRPr sz="2200">
              <a:solidFill>
                <a:schemeClr val="dk1"/>
              </a:solidFill>
              <a:highlight>
                <a:srgbClr val="FFFFFF"/>
              </a:highlight>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US" sz="2200">
                <a:solidFill>
                  <a:schemeClr val="dk1"/>
                </a:solidFill>
                <a:highlight>
                  <a:srgbClr val="FFFFFF"/>
                </a:highlight>
                <a:latin typeface="Times New Roman"/>
                <a:ea typeface="Times New Roman"/>
                <a:cs typeface="Times New Roman"/>
                <a:sym typeface="Times New Roman"/>
              </a:rPr>
              <a:t>two of only six second magnitude springs in Georgia (</a:t>
            </a:r>
            <a:r>
              <a:rPr lang="en-US" sz="2200" u="sng">
                <a:solidFill>
                  <a:srgbClr val="21759B"/>
                </a:solidFill>
                <a:highlight>
                  <a:srgbClr val="FFFFFF"/>
                </a:highlight>
                <a:latin typeface="Times New Roman"/>
                <a:ea typeface="Times New Roman"/>
                <a:cs typeface="Times New Roman"/>
                <a:sym typeface="Times New Roman"/>
                <a:hlinkClick r:id="rId5">
                  <a:extLst>
                    <a:ext uri="{A12FA001-AC4F-418D-AE19-62706E023703}">
                      <ahyp:hlinkClr val="tx"/>
                    </a:ext>
                  </a:extLst>
                </a:hlinkClick>
              </a:rPr>
              <a:t>McIntyre Spring</a:t>
            </a:r>
            <a:r>
              <a:rPr lang="en-US" sz="2200">
                <a:solidFill>
                  <a:schemeClr val="dk1"/>
                </a:solidFill>
                <a:highlight>
                  <a:srgbClr val="FFFFFF"/>
                </a:highlight>
                <a:latin typeface="Times New Roman"/>
                <a:ea typeface="Times New Roman"/>
                <a:cs typeface="Times New Roman"/>
                <a:sym typeface="Times New Roman"/>
              </a:rPr>
              <a:t> and </a:t>
            </a:r>
            <a:r>
              <a:rPr lang="en-US" sz="2200" u="sng">
                <a:solidFill>
                  <a:srgbClr val="21759B"/>
                </a:solidFill>
                <a:highlight>
                  <a:srgbClr val="FFFFFF"/>
                </a:highlight>
                <a:latin typeface="Times New Roman"/>
                <a:ea typeface="Times New Roman"/>
                <a:cs typeface="Times New Roman"/>
                <a:sym typeface="Times New Roman"/>
                <a:hlinkClick r:id="rId6">
                  <a:extLst>
                    <a:ext uri="{A12FA001-AC4F-418D-AE19-62706E023703}">
                      <ahyp:hlinkClr val="tx"/>
                    </a:ext>
                  </a:extLst>
                </a:hlinkClick>
              </a:rPr>
              <a:t>Arnold Springs</a:t>
            </a:r>
            <a:r>
              <a:rPr lang="en-US" sz="2200">
                <a:solidFill>
                  <a:schemeClr val="dk1"/>
                </a:solidFill>
                <a:highlight>
                  <a:srgbClr val="FFFFFF"/>
                </a:highlight>
                <a:latin typeface="Times New Roman"/>
                <a:ea typeface="Times New Roman"/>
                <a:cs typeface="Times New Roman"/>
                <a:sym typeface="Times New Roman"/>
              </a:rPr>
              <a:t>), </a:t>
            </a:r>
            <a:endParaRPr sz="2200">
              <a:solidFill>
                <a:schemeClr val="dk1"/>
              </a:solidFill>
              <a:highlight>
                <a:srgbClr val="FFFFFF"/>
              </a:highlight>
              <a:latin typeface="Times New Roman"/>
              <a:ea typeface="Times New Roman"/>
              <a:cs typeface="Times New Roman"/>
              <a:sym typeface="Times New Roman"/>
            </a:endParaRPr>
          </a:p>
          <a:p>
            <a:pPr indent="-368300" lvl="0" marL="457200" rtl="0" algn="l">
              <a:spcBef>
                <a:spcPts val="0"/>
              </a:spcBef>
              <a:spcAft>
                <a:spcPts val="0"/>
              </a:spcAft>
              <a:buClr>
                <a:schemeClr val="dk1"/>
              </a:buClr>
              <a:buSzPts val="2200"/>
              <a:buFont typeface="Times New Roman"/>
              <a:buChar char="●"/>
            </a:pPr>
            <a:r>
              <a:rPr lang="en-US" sz="2200">
                <a:solidFill>
                  <a:schemeClr val="dk1"/>
                </a:solidFill>
                <a:highlight>
                  <a:srgbClr val="FFFFFF"/>
                </a:highlight>
                <a:latin typeface="Times New Roman"/>
                <a:ea typeface="Times New Roman"/>
                <a:cs typeface="Times New Roman"/>
                <a:sym typeface="Times New Roman"/>
              </a:rPr>
              <a:t>and in Florida first-magnitude Madison Blue Spring State Park and many other springs all the way to the Suwannee River.</a:t>
            </a:r>
            <a:endParaRPr sz="2200">
              <a:solidFill>
                <a:schemeClr val="dk1"/>
              </a:solidFill>
              <a:highlight>
                <a:srgbClr val="FFFFFF"/>
              </a:highlight>
              <a:latin typeface="Times New Roman"/>
              <a:ea typeface="Times New Roman"/>
              <a:cs typeface="Times New Roman"/>
              <a:sym typeface="Times New Roman"/>
            </a:endParaRPr>
          </a:p>
          <a:p>
            <a:pPr indent="-368300" lvl="0" marL="457200" rtl="0" algn="l">
              <a:spcBef>
                <a:spcPts val="0"/>
              </a:spcBef>
              <a:spcAft>
                <a:spcPts val="0"/>
              </a:spcAft>
              <a:buClr>
                <a:schemeClr val="dk1"/>
              </a:buClr>
              <a:buSzPts val="2200"/>
              <a:buFont typeface="Times New Roman"/>
              <a:buChar char="●"/>
            </a:pPr>
            <a:r>
              <a:rPr lang="en-US" sz="2200">
                <a:solidFill>
                  <a:schemeClr val="dk1"/>
                </a:solidFill>
                <a:highlight>
                  <a:srgbClr val="FFFFFF"/>
                </a:highlight>
                <a:latin typeface="Times New Roman"/>
                <a:ea typeface="Times New Roman"/>
                <a:cs typeface="Times New Roman"/>
                <a:sym typeface="Times New Roman"/>
              </a:rPr>
              <a:t>With beaches, shoals, and bridges.</a:t>
            </a:r>
            <a:endParaRPr sz="2200">
              <a:solidFill>
                <a:schemeClr val="dk1"/>
              </a:solidFill>
              <a:highlight>
                <a:srgbClr val="FFFFFF"/>
              </a:highlight>
              <a:latin typeface="Times New Roman"/>
              <a:ea typeface="Times New Roman"/>
              <a:cs typeface="Times New Roman"/>
              <a:sym typeface="Times New Roman"/>
            </a:endParaRPr>
          </a:p>
          <a:p>
            <a:pPr indent="-368300" lvl="0" marL="457200" rtl="0" algn="l">
              <a:spcBef>
                <a:spcPts val="0"/>
              </a:spcBef>
              <a:spcAft>
                <a:spcPts val="0"/>
              </a:spcAft>
              <a:buClr>
                <a:schemeClr val="dk1"/>
              </a:buClr>
              <a:buSzPts val="2200"/>
              <a:buFont typeface="Times New Roman"/>
              <a:buChar char="●"/>
            </a:pPr>
            <a:r>
              <a:rPr lang="en-US" sz="2200">
                <a:solidFill>
                  <a:schemeClr val="dk1"/>
                </a:solidFill>
                <a:highlight>
                  <a:srgbClr val="FFFFFF"/>
                </a:highlight>
                <a:latin typeface="Times New Roman"/>
                <a:ea typeface="Times New Roman"/>
                <a:cs typeface="Times New Roman"/>
                <a:sym typeface="Times New Roman"/>
              </a:rPr>
              <a:t>Online maps and web pages, and z-fold printed brochure</a:t>
            </a:r>
            <a:endParaRPr sz="2200">
              <a:solidFill>
                <a:schemeClr val="dk1"/>
              </a:solidFill>
              <a:highlight>
                <a:srgbClr val="FFFFFF"/>
              </a:highlight>
              <a:latin typeface="Times New Roman"/>
              <a:ea typeface="Times New Roman"/>
              <a:cs typeface="Times New Roman"/>
              <a:sym typeface="Times New Roman"/>
            </a:endParaRPr>
          </a:p>
          <a:p>
            <a:pPr indent="0" lvl="0" marL="457200" rtl="0" algn="l">
              <a:spcBef>
                <a:spcPts val="0"/>
              </a:spcBef>
              <a:spcAft>
                <a:spcPts val="0"/>
              </a:spcAft>
              <a:buNone/>
            </a:pPr>
            <a:r>
              <a:t/>
            </a:r>
            <a:endParaRPr sz="2200">
              <a:solidFill>
                <a:schemeClr val="dk1"/>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sz="1800">
              <a:solidFill>
                <a:schemeClr val="dk1"/>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g2b984609c90_0_295"/>
          <p:cNvPicPr preferRelativeResize="0"/>
          <p:nvPr/>
        </p:nvPicPr>
        <p:blipFill>
          <a:blip r:embed="rId3">
            <a:alphaModFix/>
          </a:blip>
          <a:stretch>
            <a:fillRect/>
          </a:stretch>
        </p:blipFill>
        <p:spPr>
          <a:xfrm>
            <a:off x="228600" y="152400"/>
            <a:ext cx="3334436" cy="6553197"/>
          </a:xfrm>
          <a:prstGeom prst="rect">
            <a:avLst/>
          </a:prstGeom>
          <a:noFill/>
          <a:ln>
            <a:noFill/>
          </a:ln>
        </p:spPr>
      </p:pic>
      <p:pic>
        <p:nvPicPr>
          <p:cNvPr id="281" name="Google Shape;281;g2b984609c90_0_295"/>
          <p:cNvPicPr preferRelativeResize="0"/>
          <p:nvPr/>
        </p:nvPicPr>
        <p:blipFill>
          <a:blip r:embed="rId4">
            <a:alphaModFix/>
          </a:blip>
          <a:stretch>
            <a:fillRect/>
          </a:stretch>
        </p:blipFill>
        <p:spPr>
          <a:xfrm>
            <a:off x="3715436" y="152400"/>
            <a:ext cx="5276165" cy="527616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g2b984609c90_0_34"/>
          <p:cNvSpPr txBox="1"/>
          <p:nvPr/>
        </p:nvSpPr>
        <p:spPr>
          <a:xfrm>
            <a:off x="71775" y="137025"/>
            <a:ext cx="8769900" cy="6069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US" sz="2300">
                <a:solidFill>
                  <a:srgbClr val="444444"/>
                </a:solidFill>
                <a:highlight>
                  <a:srgbClr val="FFFFFF"/>
                </a:highlight>
              </a:rPr>
              <a:t>WLRWT Access</a:t>
            </a:r>
            <a:endParaRPr sz="2300">
              <a:solidFill>
                <a:srgbClr val="444444"/>
              </a:solidFill>
              <a:highlight>
                <a:srgbClr val="FFFFFF"/>
              </a:highlight>
            </a:endParaRPr>
          </a:p>
          <a:p>
            <a:pPr indent="0" lvl="0" marL="0" rtl="0" algn="l">
              <a:spcBef>
                <a:spcPts val="0"/>
              </a:spcBef>
              <a:spcAft>
                <a:spcPts val="0"/>
              </a:spcAft>
              <a:buNone/>
            </a:pPr>
            <a:r>
              <a:t/>
            </a:r>
            <a:endParaRPr sz="3200">
              <a:solidFill>
                <a:schemeClr val="dk1"/>
              </a:solidFill>
            </a:endParaRPr>
          </a:p>
        </p:txBody>
      </p:sp>
      <p:sp>
        <p:nvSpPr>
          <p:cNvPr id="287" name="Google Shape;287;g2b984609c90_0_34"/>
          <p:cNvSpPr txBox="1"/>
          <p:nvPr/>
        </p:nvSpPr>
        <p:spPr>
          <a:xfrm>
            <a:off x="182700" y="841750"/>
            <a:ext cx="8809200" cy="58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endParaRPr>
          </a:p>
        </p:txBody>
      </p:sp>
      <p:pic>
        <p:nvPicPr>
          <p:cNvPr id="288" name="Google Shape;288;g2b984609c90_0_34"/>
          <p:cNvPicPr preferRelativeResize="0"/>
          <p:nvPr/>
        </p:nvPicPr>
        <p:blipFill>
          <a:blip r:embed="rId3">
            <a:alphaModFix/>
          </a:blip>
          <a:stretch>
            <a:fillRect/>
          </a:stretch>
        </p:blipFill>
        <p:spPr>
          <a:xfrm>
            <a:off x="128588" y="695325"/>
            <a:ext cx="8886825" cy="54673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g2b984609c90_0_303"/>
          <p:cNvPicPr preferRelativeResize="0"/>
          <p:nvPr/>
        </p:nvPicPr>
        <p:blipFill>
          <a:blip r:embed="rId3">
            <a:alphaModFix/>
          </a:blip>
          <a:stretch>
            <a:fillRect/>
          </a:stretch>
        </p:blipFill>
        <p:spPr>
          <a:xfrm>
            <a:off x="152400" y="152400"/>
            <a:ext cx="3621637" cy="6553199"/>
          </a:xfrm>
          <a:prstGeom prst="rect">
            <a:avLst/>
          </a:prstGeom>
          <a:noFill/>
          <a:ln>
            <a:noFill/>
          </a:ln>
        </p:spPr>
      </p:pic>
      <p:pic>
        <p:nvPicPr>
          <p:cNvPr id="294" name="Google Shape;294;g2b984609c90_0_303"/>
          <p:cNvPicPr preferRelativeResize="0"/>
          <p:nvPr/>
        </p:nvPicPr>
        <p:blipFill>
          <a:blip r:embed="rId4">
            <a:alphaModFix/>
          </a:blip>
          <a:stretch>
            <a:fillRect/>
          </a:stretch>
        </p:blipFill>
        <p:spPr>
          <a:xfrm>
            <a:off x="3926437" y="152400"/>
            <a:ext cx="4914901" cy="65532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g2b984609c90_0_290"/>
          <p:cNvPicPr preferRelativeResize="0"/>
          <p:nvPr/>
        </p:nvPicPr>
        <p:blipFill>
          <a:blip r:embed="rId3">
            <a:alphaModFix/>
          </a:blip>
          <a:stretch>
            <a:fillRect/>
          </a:stretch>
        </p:blipFill>
        <p:spPr>
          <a:xfrm>
            <a:off x="152400" y="762000"/>
            <a:ext cx="8839200" cy="5996680"/>
          </a:xfrm>
          <a:prstGeom prst="rect">
            <a:avLst/>
          </a:prstGeom>
          <a:noFill/>
          <a:ln>
            <a:noFill/>
          </a:ln>
        </p:spPr>
      </p:pic>
      <p:pic>
        <p:nvPicPr>
          <p:cNvPr id="300" name="Google Shape;300;g2b984609c90_0_290"/>
          <p:cNvPicPr preferRelativeResize="0"/>
          <p:nvPr/>
        </p:nvPicPr>
        <p:blipFill>
          <a:blip r:embed="rId4">
            <a:alphaModFix/>
          </a:blip>
          <a:stretch>
            <a:fillRect/>
          </a:stretch>
        </p:blipFill>
        <p:spPr>
          <a:xfrm>
            <a:off x="204889" y="152400"/>
            <a:ext cx="8590674" cy="6096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g2b984609c90_0_308"/>
          <p:cNvPicPr preferRelativeResize="0"/>
          <p:nvPr/>
        </p:nvPicPr>
        <p:blipFill>
          <a:blip r:embed="rId3">
            <a:alphaModFix/>
          </a:blip>
          <a:stretch>
            <a:fillRect/>
          </a:stretch>
        </p:blipFill>
        <p:spPr>
          <a:xfrm>
            <a:off x="1066800" y="152400"/>
            <a:ext cx="7129307" cy="65532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descr="Melvin Shoals056" id="104" name="Google Shape;104;p4"/>
          <p:cNvPicPr preferRelativeResize="0"/>
          <p:nvPr/>
        </p:nvPicPr>
        <p:blipFill rotWithShape="1">
          <a:blip r:embed="rId3">
            <a:alphaModFix/>
          </a:blip>
          <a:srcRect b="0" l="0" r="0" t="0"/>
          <a:stretch/>
        </p:blipFill>
        <p:spPr>
          <a:xfrm>
            <a:off x="990600" y="762000"/>
            <a:ext cx="7315200" cy="54864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id="310" name="Google Shape;310;g2b984609c90_0_312"/>
          <p:cNvPicPr preferRelativeResize="0"/>
          <p:nvPr/>
        </p:nvPicPr>
        <p:blipFill>
          <a:blip r:embed="rId3">
            <a:alphaModFix/>
          </a:blip>
          <a:stretch>
            <a:fillRect/>
          </a:stretch>
        </p:blipFill>
        <p:spPr>
          <a:xfrm>
            <a:off x="1752600" y="152400"/>
            <a:ext cx="5503999" cy="65531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g2b984609c90_0_11"/>
          <p:cNvSpPr txBox="1"/>
          <p:nvPr/>
        </p:nvSpPr>
        <p:spPr>
          <a:xfrm>
            <a:off x="378450" y="352350"/>
            <a:ext cx="8587200" cy="6342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2350">
                <a:solidFill>
                  <a:srgbClr val="444444"/>
                </a:solidFill>
                <a:highlight>
                  <a:srgbClr val="FFFFFF"/>
                </a:highlight>
                <a:latin typeface="Times New Roman"/>
                <a:ea typeface="Times New Roman"/>
                <a:cs typeface="Times New Roman"/>
                <a:sym typeface="Times New Roman"/>
              </a:rPr>
              <a:t>Contact</a:t>
            </a:r>
            <a:endParaRPr sz="2350">
              <a:solidFill>
                <a:srgbClr val="444444"/>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US" sz="1700">
                <a:solidFill>
                  <a:schemeClr val="dk1"/>
                </a:solidFill>
                <a:highlight>
                  <a:srgbClr val="FFFFFF"/>
                </a:highlight>
                <a:latin typeface="Times New Roman"/>
                <a:ea typeface="Times New Roman"/>
                <a:cs typeface="Times New Roman"/>
                <a:sym typeface="Times New Roman"/>
              </a:rPr>
              <a:t>We’re all ears for suggestions &amp; participation.</a:t>
            </a:r>
            <a:endParaRPr sz="1700">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2100"/>
              </a:spcBef>
              <a:spcAft>
                <a:spcPts val="0"/>
              </a:spcAft>
              <a:buNone/>
            </a:pPr>
            <a:r>
              <a:rPr lang="en-US" sz="1700">
                <a:highlight>
                  <a:srgbClr val="FFFFFF"/>
                </a:highlight>
                <a:latin typeface="Times New Roman"/>
                <a:ea typeface="Times New Roman"/>
                <a:cs typeface="Times New Roman"/>
                <a:sym typeface="Times New Roman"/>
              </a:rPr>
              <a:t>wwalswatershed at gmail.com</a:t>
            </a:r>
            <a:endParaRPr sz="1700">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700">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US" sz="1700">
                <a:highlight>
                  <a:srgbClr val="FFFFFF"/>
                </a:highlight>
                <a:latin typeface="Times New Roman"/>
                <a:ea typeface="Times New Roman"/>
                <a:cs typeface="Times New Roman"/>
                <a:sym typeface="Times New Roman"/>
              </a:rPr>
              <a:t>850-290-2350 or 229-242-0102</a:t>
            </a:r>
            <a:endParaRPr sz="1700">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700">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US" sz="1700">
                <a:highlight>
                  <a:srgbClr val="FFFFFF"/>
                </a:highlight>
                <a:latin typeface="Times New Roman"/>
                <a:ea typeface="Times New Roman"/>
                <a:cs typeface="Times New Roman"/>
                <a:sym typeface="Times New Roman"/>
              </a:rPr>
              <a:t>WWALS, P.O. Box 88, Hahira, GA 31632</a:t>
            </a:r>
            <a:endParaRPr sz="1700">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700">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US" sz="1700">
                <a:highlight>
                  <a:srgbClr val="FFFFFF"/>
                </a:highlight>
                <a:latin typeface="Times New Roman"/>
                <a:ea typeface="Times New Roman"/>
                <a:cs typeface="Times New Roman"/>
                <a:sym typeface="Times New Roman"/>
              </a:rPr>
              <a:t>WWALS Webinars:</a:t>
            </a:r>
            <a:endParaRPr sz="1700">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US" sz="1700" u="sng">
                <a:solidFill>
                  <a:schemeClr val="hlink"/>
                </a:solidFill>
                <a:highlight>
                  <a:srgbClr val="FFFFFF"/>
                </a:highlight>
                <a:latin typeface="Times New Roman"/>
                <a:ea typeface="Times New Roman"/>
                <a:cs typeface="Times New Roman"/>
                <a:sym typeface="Times New Roman"/>
                <a:hlinkClick r:id="rId3"/>
              </a:rPr>
              <a:t>https://wwals.net/about/wwals-webinars/</a:t>
            </a:r>
            <a:r>
              <a:rPr lang="en-US" sz="1700">
                <a:highlight>
                  <a:srgbClr val="FFFFFF"/>
                </a:highlight>
                <a:latin typeface="Times New Roman"/>
                <a:ea typeface="Times New Roman"/>
                <a:cs typeface="Times New Roman"/>
                <a:sym typeface="Times New Roman"/>
              </a:rPr>
              <a:t> </a:t>
            </a:r>
            <a:endParaRPr sz="1700">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700">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US" sz="1700">
                <a:solidFill>
                  <a:schemeClr val="dk1"/>
                </a:solidFill>
                <a:highlight>
                  <a:srgbClr val="FFFFFF"/>
                </a:highlight>
                <a:latin typeface="Times New Roman"/>
                <a:ea typeface="Times New Roman"/>
                <a:cs typeface="Times New Roman"/>
                <a:sym typeface="Times New Roman"/>
              </a:rPr>
              <a:t>Become involved:</a:t>
            </a:r>
            <a:endParaRPr sz="1700">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US" sz="1700" u="sng">
                <a:solidFill>
                  <a:schemeClr val="hlink"/>
                </a:solidFill>
                <a:highlight>
                  <a:srgbClr val="FFFFFF"/>
                </a:highlight>
                <a:latin typeface="Times New Roman"/>
                <a:ea typeface="Times New Roman"/>
                <a:cs typeface="Times New Roman"/>
                <a:sym typeface="Times New Roman"/>
                <a:hlinkClick r:id="rId4"/>
              </a:rPr>
              <a:t>https://wwals.net/donations/</a:t>
            </a:r>
            <a:r>
              <a:rPr lang="en-US" sz="1700">
                <a:solidFill>
                  <a:schemeClr val="dk1"/>
                </a:solidFill>
                <a:highlight>
                  <a:srgbClr val="FFFFFF"/>
                </a:highlight>
                <a:latin typeface="Times New Roman"/>
                <a:ea typeface="Times New Roman"/>
                <a:cs typeface="Times New Roman"/>
                <a:sym typeface="Times New Roman"/>
              </a:rPr>
              <a:t> </a:t>
            </a:r>
            <a:endParaRPr sz="1700">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2100"/>
              </a:spcBef>
              <a:spcAft>
                <a:spcPts val="0"/>
              </a:spcAft>
              <a:buNone/>
            </a:pPr>
            <a:r>
              <a:rPr lang="en-US" sz="1700">
                <a:solidFill>
                  <a:schemeClr val="dk1"/>
                </a:solidFill>
                <a:highlight>
                  <a:srgbClr val="FFFFFF"/>
                </a:highlight>
                <a:latin typeface="Times New Roman"/>
                <a:ea typeface="Times New Roman"/>
                <a:cs typeface="Times New Roman"/>
                <a:sym typeface="Times New Roman"/>
              </a:rPr>
              <a:t>Social Media:</a:t>
            </a:r>
            <a:endParaRPr sz="1700">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US" sz="1700" u="sng">
                <a:solidFill>
                  <a:srgbClr val="21759B"/>
                </a:solidFill>
                <a:highlight>
                  <a:srgbClr val="FFFFFF"/>
                </a:highlight>
                <a:latin typeface="Times New Roman"/>
                <a:ea typeface="Times New Roman"/>
                <a:cs typeface="Times New Roman"/>
                <a:sym typeface="Times New Roman"/>
                <a:hlinkClick r:id="rId5">
                  <a:extLst>
                    <a:ext uri="{A12FA001-AC4F-418D-AE19-62706E023703}">
                      <ahyp:hlinkClr val="tx"/>
                    </a:ext>
                  </a:extLst>
                </a:hlinkClick>
              </a:rPr>
              <a:t>https://www.facebook.com/Wwalswatershed</a:t>
            </a:r>
            <a:endParaRPr sz="1700" u="sng">
              <a:solidFill>
                <a:srgbClr val="21759B"/>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US" sz="1700" u="sng">
                <a:solidFill>
                  <a:schemeClr val="hlink"/>
                </a:solidFill>
                <a:highlight>
                  <a:srgbClr val="FFFFFF"/>
                </a:highlight>
                <a:latin typeface="Times New Roman"/>
                <a:ea typeface="Times New Roman"/>
                <a:cs typeface="Times New Roman"/>
                <a:sym typeface="Times New Roman"/>
                <a:hlinkClick r:id="rId6"/>
              </a:rPr>
              <a:t>https://www.instagram.com/wwalswatershed/</a:t>
            </a:r>
            <a:endParaRPr sz="1700" u="sng">
              <a:solidFill>
                <a:srgbClr val="21759B"/>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US" sz="1700" u="sng">
                <a:solidFill>
                  <a:srgbClr val="21759B"/>
                </a:solidFill>
                <a:highlight>
                  <a:srgbClr val="FFFFFF"/>
                </a:highlight>
                <a:latin typeface="Times New Roman"/>
                <a:ea typeface="Times New Roman"/>
                <a:cs typeface="Times New Roman"/>
                <a:sym typeface="Times New Roman"/>
              </a:rPr>
              <a:t>https://www.youtube.com/channel/UCqxmnH1Qbz9f-BTz0HQ7QaQ</a:t>
            </a:r>
            <a:endParaRPr sz="1700" u="sng">
              <a:solidFill>
                <a:srgbClr val="21759B"/>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US" sz="1700" u="sng">
                <a:solidFill>
                  <a:schemeClr val="hlink"/>
                </a:solidFill>
                <a:highlight>
                  <a:srgbClr val="FFFFFF"/>
                </a:highlight>
                <a:latin typeface="Times New Roman"/>
                <a:ea typeface="Times New Roman"/>
                <a:cs typeface="Times New Roman"/>
                <a:sym typeface="Times New Roman"/>
                <a:hlinkClick r:id="rId7"/>
              </a:rPr>
              <a:t>http://www.meetup.com/Withlacoochee-Alapaha-Suwannee-RIvers-WWALS-Outings/</a:t>
            </a:r>
            <a:endParaRPr sz="1700" u="sng">
              <a:solidFill>
                <a:srgbClr val="21759B"/>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600" u="sng">
              <a:solidFill>
                <a:srgbClr val="21759B"/>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2100"/>
              </a:spcAft>
              <a:buClr>
                <a:schemeClr val="dk1"/>
              </a:buClr>
              <a:buSzPts val="1100"/>
              <a:buFont typeface="Arial"/>
              <a:buNone/>
            </a:pPr>
            <a:r>
              <a:t/>
            </a:r>
            <a:endParaRPr sz="1600">
              <a:solidFill>
                <a:schemeClr val="dk1"/>
              </a:solidFill>
              <a:highlight>
                <a:srgbClr val="FFFFFF"/>
              </a:highlight>
              <a:latin typeface="Times New Roman"/>
              <a:ea typeface="Times New Roman"/>
              <a:cs typeface="Times New Roman"/>
              <a:sym typeface="Times New Roman"/>
            </a:endParaRPr>
          </a:p>
        </p:txBody>
      </p:sp>
      <p:pic>
        <p:nvPicPr>
          <p:cNvPr id="316" name="Google Shape;316;g2b984609c90_0_11"/>
          <p:cNvPicPr preferRelativeResize="0"/>
          <p:nvPr/>
        </p:nvPicPr>
        <p:blipFill>
          <a:blip r:embed="rId8">
            <a:alphaModFix/>
          </a:blip>
          <a:stretch>
            <a:fillRect/>
          </a:stretch>
        </p:blipFill>
        <p:spPr>
          <a:xfrm>
            <a:off x="4704700" y="545550"/>
            <a:ext cx="3871076" cy="47226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graphicFrame>
        <p:nvGraphicFramePr>
          <p:cNvPr id="109" name="Google Shape;109;p5"/>
          <p:cNvGraphicFramePr/>
          <p:nvPr/>
        </p:nvGraphicFramePr>
        <p:xfrm>
          <a:off x="2362200" y="304800"/>
          <a:ext cx="4419600" cy="6172200"/>
        </p:xfrm>
        <a:graphic>
          <a:graphicData uri="http://schemas.openxmlformats.org/presentationml/2006/ole">
            <mc:AlternateContent>
              <mc:Choice Requires="v">
                <p:oleObj r:id="rId4" imgH="6172200" imgW="4419600" progId="AcroExch.Document.7" spid="_x0000_s1">
                  <p:embed/>
                </p:oleObj>
              </mc:Choice>
              <mc:Fallback>
                <p:oleObj r:id="rId5" imgH="6172200" imgW="4419600" progId="AcroExch.Document.7">
                  <p:embed/>
                  <p:pic>
                    <p:nvPicPr>
                      <p:cNvPr id="109" name="Google Shape;109;p5"/>
                      <p:cNvPicPr preferRelativeResize="0"/>
                      <p:nvPr/>
                    </p:nvPicPr>
                    <p:blipFill rotWithShape="1">
                      <a:blip r:embed="rId6">
                        <a:alphaModFix/>
                      </a:blip>
                      <a:srcRect b="0" l="0" r="0" t="0"/>
                      <a:stretch/>
                    </p:blipFill>
                    <p:spPr>
                      <a:xfrm>
                        <a:off x="2362200" y="304800"/>
                        <a:ext cx="4419600" cy="6172200"/>
                      </a:xfrm>
                      <a:prstGeom prst="rect">
                        <a:avLst/>
                      </a:prstGeom>
                      <a:noFill/>
                      <a:ln>
                        <a:noFill/>
                      </a:ln>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6"/>
          <p:cNvPicPr preferRelativeResize="0"/>
          <p:nvPr/>
        </p:nvPicPr>
        <p:blipFill rotWithShape="1">
          <a:blip r:embed="rId3">
            <a:alphaModFix/>
          </a:blip>
          <a:srcRect b="0" l="0" r="0" t="0"/>
          <a:stretch/>
        </p:blipFill>
        <p:spPr>
          <a:xfrm>
            <a:off x="1524000" y="381000"/>
            <a:ext cx="5867400" cy="6248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7"/>
          <p:cNvSpPr txBox="1"/>
          <p:nvPr/>
        </p:nvSpPr>
        <p:spPr>
          <a:xfrm>
            <a:off x="762000" y="685800"/>
            <a:ext cx="7620000" cy="55848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cap="none" strike="noStrike">
                <a:solidFill>
                  <a:schemeClr val="dk1"/>
                </a:solidFill>
                <a:latin typeface="Arial"/>
                <a:ea typeface="Arial"/>
                <a:cs typeface="Arial"/>
                <a:sym typeface="Arial"/>
              </a:rPr>
              <a:t>Paleo-Indian Era:  </a:t>
            </a:r>
            <a:r>
              <a:rPr b="0" i="0" lang="en-US" sz="1800" u="none" cap="none" strike="noStrike">
                <a:solidFill>
                  <a:schemeClr val="dk1"/>
                </a:solidFill>
                <a:latin typeface="Arial"/>
                <a:ea typeface="Arial"/>
                <a:cs typeface="Arial"/>
                <a:sym typeface="Arial"/>
              </a:rPr>
              <a:t>12,000 – 14,000 years ago</a:t>
            </a:r>
            <a:endParaRPr/>
          </a:p>
          <a:p>
            <a:pPr indent="-114300" lvl="0" marL="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 Climate was much cooler and dryer than now – </a:t>
            </a:r>
            <a:r>
              <a:rPr b="1" i="0" lang="en-US" sz="1800" u="none" cap="none" strike="noStrike">
                <a:solidFill>
                  <a:schemeClr val="dk1"/>
                </a:solidFill>
                <a:latin typeface="Arial"/>
                <a:ea typeface="Arial"/>
                <a:cs typeface="Arial"/>
                <a:sym typeface="Arial"/>
              </a:rPr>
              <a:t>the river may not have existed as a permanent feature</a:t>
            </a:r>
            <a:endParaRPr/>
          </a:p>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 Lived in small mobile groups – followed the game</a:t>
            </a:r>
            <a:endParaRPr/>
          </a:p>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 Hunted various animals, including the mega-fauna, with spears tipped with flint/chert points</a:t>
            </a:r>
            <a:endParaRPr/>
          </a:p>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 May have collected plant food as deciduous forest replaced Ice Age</a:t>
            </a:r>
            <a:endParaRPr/>
          </a:p>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coniferous forest</a:t>
            </a:r>
            <a:endParaRPr/>
          </a:p>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 Occupied small temporary camps in response to seasonal availability of</a:t>
            </a:r>
            <a:endParaRPr/>
          </a:p>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food</a:t>
            </a:r>
            <a:endParaRPr/>
          </a:p>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 Made their distinctive tools in workshops located near outcrops of chert </a:t>
            </a:r>
            <a:r>
              <a:rPr b="1" i="0" lang="en-US" sz="1800" u="none" cap="none" strike="noStrike">
                <a:solidFill>
                  <a:schemeClr val="dk1"/>
                </a:solidFill>
                <a:latin typeface="Arial"/>
                <a:ea typeface="Arial"/>
                <a:cs typeface="Arial"/>
                <a:sym typeface="Arial"/>
              </a:rPr>
              <a:t>– numerous quarry sites on the Withlacoochee</a:t>
            </a:r>
            <a:endParaRPr/>
          </a:p>
          <a:p>
            <a:pPr indent="-114300" lvl="0" marL="0" marR="0" rtl="0" algn="l">
              <a:lnSpc>
                <a:spcPct val="100000"/>
              </a:lnSpc>
              <a:spcBef>
                <a:spcPts val="0"/>
              </a:spcBef>
              <a:spcAft>
                <a:spcPts val="0"/>
              </a:spcAft>
              <a:buClr>
                <a:schemeClr val="dk1"/>
              </a:buClr>
              <a:buSzPts val="1800"/>
              <a:buFont typeface="Arial"/>
              <a:buChar char="•"/>
            </a:pPr>
            <a:r>
              <a:rPr b="1" i="0" lang="en-US" sz="1800" u="none" cap="none" strike="noStrike">
                <a:solidFill>
                  <a:schemeClr val="dk1"/>
                </a:solidFill>
                <a:latin typeface="Arial"/>
                <a:ea typeface="Arial"/>
                <a:cs typeface="Arial"/>
                <a:sym typeface="Arial"/>
              </a:rPr>
              <a:t> Present day springs may have been watering holes at that time</a:t>
            </a:r>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descr="simpoint" id="120" name="Google Shape;120;p7"/>
          <p:cNvPicPr preferRelativeResize="0"/>
          <p:nvPr/>
        </p:nvPicPr>
        <p:blipFill rotWithShape="1">
          <a:blip r:embed="rId3">
            <a:alphaModFix/>
          </a:blip>
          <a:srcRect b="0" l="0" r="0" t="0"/>
          <a:stretch/>
        </p:blipFill>
        <p:spPr>
          <a:xfrm>
            <a:off x="1066800" y="4648200"/>
            <a:ext cx="600075" cy="1428750"/>
          </a:xfrm>
          <a:prstGeom prst="rect">
            <a:avLst/>
          </a:prstGeom>
          <a:noFill/>
          <a:ln>
            <a:noFill/>
          </a:ln>
        </p:spPr>
      </p:pic>
      <p:pic>
        <p:nvPicPr>
          <p:cNvPr descr="simpsonvesperdoublesmall" id="121" name="Google Shape;121;p7"/>
          <p:cNvPicPr preferRelativeResize="0"/>
          <p:nvPr/>
        </p:nvPicPr>
        <p:blipFill rotWithShape="1">
          <a:blip r:embed="rId4">
            <a:alphaModFix/>
          </a:blip>
          <a:srcRect b="0" l="0" r="0" t="0"/>
          <a:stretch/>
        </p:blipFill>
        <p:spPr>
          <a:xfrm>
            <a:off x="5257800" y="4572000"/>
            <a:ext cx="1295400" cy="15716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8"/>
          <p:cNvSpPr txBox="1"/>
          <p:nvPr>
            <p:ph idx="4294967295"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2"/>
              </a:buClr>
              <a:buSzPts val="1800"/>
              <a:buFont typeface="Arial"/>
              <a:buNone/>
            </a:pPr>
            <a:br>
              <a:rPr b="0" i="0" lang="en-US" sz="1800" u="none" cap="none" strike="noStrike">
                <a:solidFill>
                  <a:schemeClr val="dk2"/>
                </a:solidFill>
                <a:latin typeface="Arial"/>
                <a:ea typeface="Arial"/>
                <a:cs typeface="Arial"/>
                <a:sym typeface="Arial"/>
              </a:rPr>
            </a:br>
            <a:endParaRPr/>
          </a:p>
        </p:txBody>
      </p:sp>
      <p:sp>
        <p:nvSpPr>
          <p:cNvPr id="127" name="Google Shape;127;p8"/>
          <p:cNvSpPr txBox="1"/>
          <p:nvPr>
            <p:ph idx="4294967295" type="body"/>
          </p:nvPr>
        </p:nvSpPr>
        <p:spPr>
          <a:xfrm>
            <a:off x="457200" y="457200"/>
            <a:ext cx="8229600" cy="566896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342900" lvl="0" marL="342900" marR="0" rtl="0" algn="l">
              <a:lnSpc>
                <a:spcPct val="100000"/>
              </a:lnSpc>
              <a:spcBef>
                <a:spcPts val="36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342900" lvl="0" marL="342900" marR="0" rtl="0" algn="l">
              <a:lnSpc>
                <a:spcPct val="100000"/>
              </a:lnSpc>
              <a:spcBef>
                <a:spcPts val="36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342900" lvl="0" marL="342900" marR="0" rtl="0" algn="l">
              <a:lnSpc>
                <a:spcPct val="100000"/>
              </a:lnSpc>
              <a:spcBef>
                <a:spcPts val="36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342900" lvl="0" marL="342900" marR="0" rtl="0" algn="l">
              <a:lnSpc>
                <a:spcPct val="100000"/>
              </a:lnSpc>
              <a:spcBef>
                <a:spcPts val="36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342900" lvl="0" marL="342900" marR="0" rtl="0" algn="l">
              <a:lnSpc>
                <a:spcPct val="100000"/>
              </a:lnSpc>
              <a:spcBef>
                <a:spcPts val="36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342900" lvl="0" marL="342900" marR="0" rtl="0" algn="l">
              <a:lnSpc>
                <a:spcPct val="100000"/>
              </a:lnSpc>
              <a:spcBef>
                <a:spcPts val="36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Archaic Period: </a:t>
            </a:r>
            <a:r>
              <a:rPr b="0" i="0" lang="en-US" sz="1800" u="none">
                <a:solidFill>
                  <a:schemeClr val="dk1"/>
                </a:solidFill>
                <a:latin typeface="Arial"/>
                <a:ea typeface="Arial"/>
                <a:cs typeface="Arial"/>
                <a:sym typeface="Arial"/>
              </a:rPr>
              <a:t>8000 to 2000 years ago</a:t>
            </a:r>
            <a:endParaRPr/>
          </a:p>
          <a:p>
            <a:pPr indent="-342900" lvl="0" marL="342900" marR="0" rtl="0" algn="l">
              <a:lnSpc>
                <a:spcPct val="10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Less arid conditions – climate approaches present-day</a:t>
            </a:r>
            <a:endParaRPr/>
          </a:p>
          <a:p>
            <a:pPr indent="-342900" lvl="0" marL="342900" marR="0" rtl="0" algn="l">
              <a:lnSpc>
                <a:spcPct val="10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Established camps around water sources</a:t>
            </a:r>
            <a:endParaRPr/>
          </a:p>
          <a:p>
            <a:pPr indent="-342900" lvl="0" marL="342900" marR="0" rtl="0" algn="l">
              <a:lnSpc>
                <a:spcPct val="100000"/>
              </a:lnSpc>
              <a:spcBef>
                <a:spcPts val="36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Larger populations; occupy sites for longer periods</a:t>
            </a:r>
            <a:endParaRPr/>
          </a:p>
          <a:p>
            <a:pPr indent="-342900" lvl="0" marL="342900" marR="0" rtl="0" algn="l">
              <a:lnSpc>
                <a:spcPct val="40000"/>
              </a:lnSpc>
              <a:spcBef>
                <a:spcPts val="64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The “container revolution” – they could fashion vessels out of fired clay</a:t>
            </a:r>
            <a:r>
              <a:rPr b="0" i="0" lang="en-US" sz="3200" u="none">
                <a:solidFill>
                  <a:schemeClr val="dk1"/>
                </a:solidFill>
                <a:latin typeface="Arial"/>
                <a:ea typeface="Arial"/>
                <a:cs typeface="Arial"/>
                <a:sym typeface="Arial"/>
              </a:rPr>
              <a:t> </a:t>
            </a:r>
            <a:endParaRPr/>
          </a:p>
          <a:p>
            <a:pPr indent="-342900" lvl="0" marL="342900" marR="0" rtl="0" algn="l">
              <a:lnSpc>
                <a:spcPct val="40000"/>
              </a:lnSpc>
              <a:spcBef>
                <a:spcPts val="640"/>
              </a:spcBef>
              <a:spcAft>
                <a:spcPts val="0"/>
              </a:spcAft>
              <a:buClr>
                <a:schemeClr val="dk1"/>
              </a:buClr>
              <a:buSzPts val="1800"/>
              <a:buFont typeface="Arial"/>
              <a:buChar char="•"/>
            </a:pPr>
            <a:r>
              <a:rPr b="0" i="0" lang="en-US" sz="1800" u="none">
                <a:solidFill>
                  <a:schemeClr val="dk1"/>
                </a:solidFill>
                <a:latin typeface="Arial"/>
                <a:ea typeface="Arial"/>
                <a:cs typeface="Arial"/>
                <a:sym typeface="Arial"/>
              </a:rPr>
              <a:t>Mastered the ability to weave fine cloth, and make baskets</a:t>
            </a:r>
            <a:r>
              <a:rPr b="0" i="0" lang="en-US" sz="3200" u="none">
                <a:solidFill>
                  <a:schemeClr val="dk1"/>
                </a:solidFill>
                <a:latin typeface="Arial"/>
                <a:ea typeface="Arial"/>
                <a:cs typeface="Arial"/>
                <a:sym typeface="Arial"/>
              </a:rPr>
              <a:t> </a:t>
            </a:r>
            <a:endParaRPr b="0" i="0" sz="1800" u="none">
              <a:solidFill>
                <a:schemeClr val="dk1"/>
              </a:solidFill>
              <a:latin typeface="Arial"/>
              <a:ea typeface="Arial"/>
              <a:cs typeface="Arial"/>
              <a:sym typeface="Arial"/>
            </a:endParaRPr>
          </a:p>
          <a:p>
            <a:pPr indent="-342900" lvl="0" marL="342900" marR="0" rtl="0" algn="l">
              <a:lnSpc>
                <a:spcPct val="100000"/>
              </a:lnSpc>
              <a:spcBef>
                <a:spcPts val="360"/>
              </a:spcBef>
              <a:spcAft>
                <a:spcPts val="0"/>
              </a:spcAft>
              <a:buClr>
                <a:schemeClr val="dk1"/>
              </a:buClr>
              <a:buSzPts val="1800"/>
              <a:buFont typeface="Arial"/>
              <a:buChar char="•"/>
            </a:pPr>
            <a:r>
              <a:rPr b="1" i="0" lang="en-US" sz="1800" u="none">
                <a:solidFill>
                  <a:schemeClr val="dk1"/>
                </a:solidFill>
                <a:latin typeface="Arial"/>
                <a:ea typeface="Arial"/>
                <a:cs typeface="Arial"/>
                <a:sym typeface="Arial"/>
              </a:rPr>
              <a:t>By middle to late Archaic, the river probably had a consistent flow</a:t>
            </a:r>
            <a:endParaRPr/>
          </a:p>
          <a:p>
            <a:pPr indent="-342900" lvl="0" marL="342900" marR="0" rtl="0" algn="l">
              <a:lnSpc>
                <a:spcPct val="100000"/>
              </a:lnSpc>
              <a:spcBef>
                <a:spcPts val="360"/>
              </a:spcBef>
              <a:spcAft>
                <a:spcPts val="0"/>
              </a:spcAft>
              <a:buClr>
                <a:schemeClr val="dk1"/>
              </a:buClr>
              <a:buSzPts val="1800"/>
              <a:buFont typeface="Arial"/>
              <a:buChar char="•"/>
            </a:pPr>
            <a:r>
              <a:rPr b="1" i="0" lang="en-US" sz="1800" u="none">
                <a:solidFill>
                  <a:schemeClr val="dk1"/>
                </a:solidFill>
                <a:latin typeface="Arial"/>
                <a:ea typeface="Arial"/>
                <a:cs typeface="Arial"/>
                <a:sym typeface="Arial"/>
              </a:rPr>
              <a:t>Weirs – fish traps – established on the river – one below Madison Blue Springs</a:t>
            </a:r>
            <a:endParaRPr/>
          </a:p>
          <a:p>
            <a:pPr indent="-342900" lvl="0" marL="342900" marR="0" rtl="0" algn="l">
              <a:lnSpc>
                <a:spcPct val="100000"/>
              </a:lnSpc>
              <a:spcBef>
                <a:spcPts val="360"/>
              </a:spcBef>
              <a:spcAft>
                <a:spcPts val="0"/>
              </a:spcAft>
              <a:buClr>
                <a:schemeClr val="dk1"/>
              </a:buClr>
              <a:buSzPts val="1800"/>
              <a:buFont typeface="Arial"/>
              <a:buChar char="•"/>
            </a:pPr>
            <a:r>
              <a:rPr b="1" i="0" lang="en-US" sz="1800" u="none">
                <a:solidFill>
                  <a:schemeClr val="dk1"/>
                </a:solidFill>
                <a:latin typeface="Arial"/>
                <a:ea typeface="Arial"/>
                <a:cs typeface="Arial"/>
                <a:sym typeface="Arial"/>
              </a:rPr>
              <a:t>Numerous archaic sites on the Withlacoochee in Florida</a:t>
            </a:r>
            <a:endParaRPr/>
          </a:p>
          <a:p>
            <a:pPr indent="-228600" lvl="0" marL="342900" marR="0" rtl="0" algn="l">
              <a:spcBef>
                <a:spcPts val="360"/>
              </a:spcBef>
              <a:spcAft>
                <a:spcPts val="0"/>
              </a:spcAft>
              <a:buClr>
                <a:schemeClr val="dk1"/>
              </a:buClr>
              <a:buSzPts val="1800"/>
              <a:buFont typeface="Arial"/>
              <a:buNone/>
            </a:pPr>
            <a:r>
              <a:t/>
            </a:r>
            <a:endParaRPr b="1" i="0" sz="1800" u="none">
              <a:solidFill>
                <a:schemeClr val="dk1"/>
              </a:solidFill>
              <a:latin typeface="Arial"/>
              <a:ea typeface="Arial"/>
              <a:cs typeface="Arial"/>
              <a:sym typeface="Arial"/>
            </a:endParaRPr>
          </a:p>
        </p:txBody>
      </p:sp>
      <p:pic>
        <p:nvPicPr>
          <p:cNvPr descr="Painting of early American Indian potters" id="128" name="Google Shape;128;p8"/>
          <p:cNvPicPr preferRelativeResize="0"/>
          <p:nvPr/>
        </p:nvPicPr>
        <p:blipFill rotWithShape="1">
          <a:blip r:embed="rId3">
            <a:alphaModFix/>
          </a:blip>
          <a:srcRect b="0" l="0" r="0" t="0"/>
          <a:stretch/>
        </p:blipFill>
        <p:spPr>
          <a:xfrm>
            <a:off x="2667000" y="439737"/>
            <a:ext cx="3429000" cy="184626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descr="Fish Weir below MBS" id="133" name="Google Shape;133;p9"/>
          <p:cNvPicPr preferRelativeResize="0"/>
          <p:nvPr/>
        </p:nvPicPr>
        <p:blipFill rotWithShape="1">
          <a:blip r:embed="rId3">
            <a:alphaModFix/>
          </a:blip>
          <a:srcRect b="0" l="0" r="0" t="0"/>
          <a:stretch/>
        </p:blipFill>
        <p:spPr>
          <a:xfrm>
            <a:off x="685800" y="533400"/>
            <a:ext cx="7772400" cy="5638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1601-01-01T00:00:00Z</dcterms:created>
  <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3" name="Version">
    <vt:i4>1</vt:i4>
  </property>
</Properties>
</file>