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ae1e5324f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ae1e5324f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ae1e5324fd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2ae1e5324fd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ae1e5324f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ae1e5324f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ae1e5324f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ae1e5324f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ae1e5324fd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ae1e5324fd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ae1e5324f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ae1e5324f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ae1e5324f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ae1e5324f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ae1e5324fd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ae1e5324fd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https://www.google.com/maps/d/u/0/viewer?mid=1n4Q4zSxir_T8o4kdkOCRxeCeOrA&amp;ll=30.88238107906181%2C-83.55255240069731&amp;z=17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ae1e5324fd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2ae1e5324fd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https://www.google.com/maps/d/u/0/viewer?mid=1n4Q4zSxir_T8o4kdkOCRxeCeOrA&amp;ll=30.936769597668192%2C-83.48281086631583&amp;z=13</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ae1e5324fd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ae1e5324fd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ae1e5324f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ae1e5324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ae1e5324fd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2ae1e5324f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https://www.google.com/maps/d/u/0/viewer?mid=1n4Q4zSxir_T8o4kdkOCRxeCeOrA&amp;ll=30.893006640541135%2C-83.47981401580648&amp;z=12</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ae1e5324f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ae1e5324f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ae1e5324f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ae1e5324f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ae1e5324f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ae1e5324f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e1e5324f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ae1e5324f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ae1e5324f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2ae1e5324f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ae1e5324f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2ae1e5324f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ae1e5324fd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ae1e5324fd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ae1e5324fd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ae1e5324fd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ae1e5324f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ae1e5324f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ae1e5324fd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ae1e5324fd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ae1e5324f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ae1e5324f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ae1e5324fd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ae1e5324fd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5.jp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jp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als.net" TargetMode="External"/><Relationship Id="rId4" Type="http://schemas.openxmlformats.org/officeDocument/2006/relationships/hyperlink" Target="mailto:wwalswatershed@gmail.com" TargetMode="External"/><Relationship Id="rId5" Type="http://schemas.openxmlformats.org/officeDocument/2006/relationships/hyperlink" Target="https://facebook.com/Wwalswatershed" TargetMode="External"/><Relationship Id="rId6"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2690425" y="317900"/>
            <a:ext cx="6141900" cy="1857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WWALS Webinar</a:t>
            </a:r>
            <a:endParaRPr/>
          </a:p>
          <a:p>
            <a:pPr indent="0" lvl="0" marL="0" rtl="0" algn="ctr">
              <a:spcBef>
                <a:spcPts val="0"/>
              </a:spcBef>
              <a:spcAft>
                <a:spcPts val="0"/>
              </a:spcAft>
              <a:buNone/>
            </a:pPr>
            <a:r>
              <a:rPr lang="en"/>
              <a:t>January 11, 2024</a:t>
            </a:r>
            <a:endParaRPr/>
          </a:p>
        </p:txBody>
      </p:sp>
      <p:sp>
        <p:nvSpPr>
          <p:cNvPr id="55" name="Google Shape;55;p13"/>
          <p:cNvSpPr txBox="1"/>
          <p:nvPr>
            <p:ph idx="1" type="subTitle"/>
          </p:nvPr>
        </p:nvSpPr>
        <p:spPr>
          <a:xfrm>
            <a:off x="311700" y="2343650"/>
            <a:ext cx="5410200" cy="273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rPr>
              <a:t> Brooks County Georgia Settlers,</a:t>
            </a:r>
            <a:endParaRPr sz="2400">
              <a:solidFill>
                <a:schemeClr val="dk1"/>
              </a:solidFill>
            </a:endParaRPr>
          </a:p>
          <a:p>
            <a:pPr indent="0" lvl="0" marL="0" rtl="0" algn="ctr">
              <a:spcBef>
                <a:spcPts val="0"/>
              </a:spcBef>
              <a:spcAft>
                <a:spcPts val="0"/>
              </a:spcAft>
              <a:buNone/>
            </a:pPr>
            <a:r>
              <a:rPr lang="en" sz="2400">
                <a:solidFill>
                  <a:schemeClr val="dk1"/>
                </a:solidFill>
              </a:rPr>
              <a:t>Little River, Okapilco Creek,</a:t>
            </a:r>
            <a:endParaRPr sz="2400">
              <a:solidFill>
                <a:schemeClr val="dk1"/>
              </a:solidFill>
            </a:endParaRPr>
          </a:p>
          <a:p>
            <a:pPr indent="0" lvl="0" marL="0" rtl="0" algn="ctr">
              <a:spcBef>
                <a:spcPts val="0"/>
              </a:spcBef>
              <a:spcAft>
                <a:spcPts val="0"/>
              </a:spcAft>
              <a:buNone/>
            </a:pPr>
            <a:r>
              <a:rPr lang="en" sz="2400">
                <a:solidFill>
                  <a:schemeClr val="dk1"/>
                </a:solidFill>
              </a:rPr>
              <a:t>Juneteenth, and</a:t>
            </a:r>
            <a:endParaRPr sz="2400">
              <a:solidFill>
                <a:schemeClr val="dk1"/>
              </a:solidFill>
            </a:endParaRPr>
          </a:p>
          <a:p>
            <a:pPr indent="0" lvl="0" marL="0" rtl="0" algn="ctr">
              <a:spcBef>
                <a:spcPts val="0"/>
              </a:spcBef>
              <a:spcAft>
                <a:spcPts val="0"/>
              </a:spcAft>
              <a:buNone/>
            </a:pPr>
            <a:r>
              <a:rPr lang="en" sz="2400">
                <a:solidFill>
                  <a:schemeClr val="dk1"/>
                </a:solidFill>
              </a:rPr>
              <a:t>Quitman Sewer Problems</a:t>
            </a:r>
            <a:endParaRPr sz="2400">
              <a:solidFill>
                <a:schemeClr val="dk1"/>
              </a:solidFill>
            </a:endParaRPr>
          </a:p>
          <a:p>
            <a:pPr indent="0" lvl="0" marL="0" rtl="0" algn="ctr">
              <a:spcBef>
                <a:spcPts val="0"/>
              </a:spcBef>
              <a:spcAft>
                <a:spcPts val="0"/>
              </a:spcAft>
              <a:buNone/>
            </a:pPr>
            <a:r>
              <a:t/>
            </a:r>
            <a:endParaRPr sz="2400">
              <a:solidFill>
                <a:schemeClr val="dk1"/>
              </a:solidFill>
            </a:endParaRPr>
          </a:p>
          <a:p>
            <a:pPr indent="0" lvl="0" marL="0" rtl="0" algn="ctr">
              <a:spcBef>
                <a:spcPts val="0"/>
              </a:spcBef>
              <a:spcAft>
                <a:spcPts val="0"/>
              </a:spcAft>
              <a:buNone/>
            </a:pPr>
            <a:r>
              <a:rPr lang="en" sz="2400">
                <a:solidFill>
                  <a:schemeClr val="dk1"/>
                </a:solidFill>
              </a:rPr>
              <a:t>Fannie Marie Jackson Gibbs</a:t>
            </a:r>
            <a:endParaRPr sz="2400">
              <a:solidFill>
                <a:schemeClr val="dk1"/>
              </a:solidFill>
            </a:endParaRPr>
          </a:p>
        </p:txBody>
      </p:sp>
      <p:pic>
        <p:nvPicPr>
          <p:cNvPr id="56" name="Google Shape;56;p13"/>
          <p:cNvPicPr preferRelativeResize="0"/>
          <p:nvPr/>
        </p:nvPicPr>
        <p:blipFill>
          <a:blip r:embed="rId3">
            <a:alphaModFix/>
          </a:blip>
          <a:stretch>
            <a:fillRect/>
          </a:stretch>
        </p:blipFill>
        <p:spPr>
          <a:xfrm>
            <a:off x="5874300" y="2568575"/>
            <a:ext cx="2044361" cy="2041526"/>
          </a:xfrm>
          <a:prstGeom prst="rect">
            <a:avLst/>
          </a:prstGeom>
          <a:noFill/>
          <a:ln>
            <a:noFill/>
          </a:ln>
        </p:spPr>
      </p:pic>
      <p:pic>
        <p:nvPicPr>
          <p:cNvPr id="57" name="Google Shape;57;p13"/>
          <p:cNvPicPr preferRelativeResize="0"/>
          <p:nvPr/>
        </p:nvPicPr>
        <p:blipFill>
          <a:blip r:embed="rId4">
            <a:alphaModFix/>
          </a:blip>
          <a:stretch>
            <a:fillRect/>
          </a:stretch>
        </p:blipFill>
        <p:spPr>
          <a:xfrm>
            <a:off x="552450" y="152400"/>
            <a:ext cx="2137976" cy="2137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2"/>
          <p:cNvSpPr txBox="1"/>
          <p:nvPr>
            <p:ph type="title"/>
          </p:nvPr>
        </p:nvSpPr>
        <p:spPr>
          <a:xfrm>
            <a:off x="311700" y="445025"/>
            <a:ext cx="1826400" cy="2782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Grandma and Andrew</a:t>
            </a:r>
            <a:endParaRPr/>
          </a:p>
        </p:txBody>
      </p:sp>
      <p:sp>
        <p:nvSpPr>
          <p:cNvPr id="119" name="Google Shape;119;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0" name="Google Shape;120;p22"/>
          <p:cNvPicPr preferRelativeResize="0"/>
          <p:nvPr/>
        </p:nvPicPr>
        <p:blipFill>
          <a:blip r:embed="rId3">
            <a:alphaModFix/>
          </a:blip>
          <a:stretch>
            <a:fillRect/>
          </a:stretch>
        </p:blipFill>
        <p:spPr>
          <a:xfrm>
            <a:off x="1796462" y="0"/>
            <a:ext cx="7393527"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Ben Davis and Aunt Rinda</a:t>
            </a:r>
            <a:endParaRPr/>
          </a:p>
        </p:txBody>
      </p:sp>
      <p:sp>
        <p:nvSpPr>
          <p:cNvPr id="126" name="Google Shape;126;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7" name="Google Shape;127;p23"/>
          <p:cNvPicPr preferRelativeResize="0"/>
          <p:nvPr/>
        </p:nvPicPr>
        <p:blipFill>
          <a:blip r:embed="rId3">
            <a:alphaModFix/>
          </a:blip>
          <a:stretch>
            <a:fillRect/>
          </a:stretch>
        </p:blipFill>
        <p:spPr>
          <a:xfrm>
            <a:off x="-457200" y="951650"/>
            <a:ext cx="7452201" cy="4191849"/>
          </a:xfrm>
          <a:prstGeom prst="rect">
            <a:avLst/>
          </a:prstGeom>
          <a:noFill/>
          <a:ln>
            <a:noFill/>
          </a:ln>
        </p:spPr>
      </p:pic>
      <p:pic>
        <p:nvPicPr>
          <p:cNvPr id="128" name="Google Shape;128;p23"/>
          <p:cNvPicPr preferRelativeResize="0"/>
          <p:nvPr/>
        </p:nvPicPr>
        <p:blipFill>
          <a:blip r:embed="rId4">
            <a:alphaModFix/>
          </a:blip>
          <a:stretch>
            <a:fillRect/>
          </a:stretch>
        </p:blipFill>
        <p:spPr>
          <a:xfrm>
            <a:off x="6249591" y="0"/>
            <a:ext cx="2893219"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220625"/>
            <a:ext cx="5622300" cy="1393800"/>
          </a:xfrm>
          <a:prstGeom prst="rect">
            <a:avLst/>
          </a:prstGeom>
        </p:spPr>
        <p:txBody>
          <a:bodyPr anchorCtr="0" anchor="t" bIns="91425" lIns="91425" spcFirstLastPara="1" rIns="91425" wrap="square" tIns="91425">
            <a:normAutofit/>
          </a:bodyPr>
          <a:lstStyle/>
          <a:p>
            <a:pPr indent="0" lvl="0" marL="0" rtl="0" algn="l">
              <a:lnSpc>
                <a:spcPct val="150000"/>
              </a:lnSpc>
              <a:spcBef>
                <a:spcPts val="600"/>
              </a:spcBef>
              <a:spcAft>
                <a:spcPts val="0"/>
              </a:spcAft>
              <a:buClr>
                <a:schemeClr val="dk1"/>
              </a:buClr>
              <a:buSzPts val="1100"/>
              <a:buFont typeface="Arial"/>
              <a:buNone/>
            </a:pPr>
            <a:r>
              <a:rPr lang="en" sz="2900">
                <a:solidFill>
                  <a:srgbClr val="222222"/>
                </a:solidFill>
                <a:highlight>
                  <a:srgbClr val="FFFFFF"/>
                </a:highlight>
              </a:rPr>
              <a:t>Mary Turner and The Little River</a:t>
            </a:r>
            <a:endParaRPr/>
          </a:p>
        </p:txBody>
      </p:sp>
      <p:sp>
        <p:nvSpPr>
          <p:cNvPr id="134" name="Google Shape;134;p24"/>
          <p:cNvSpPr txBox="1"/>
          <p:nvPr>
            <p:ph idx="1" type="body"/>
          </p:nvPr>
        </p:nvSpPr>
        <p:spPr>
          <a:xfrm>
            <a:off x="87275" y="816550"/>
            <a:ext cx="6501000" cy="43272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852"/>
              <a:buNone/>
            </a:pPr>
            <a:r>
              <a:rPr lang="en" sz="1700">
                <a:solidFill>
                  <a:schemeClr val="dk1"/>
                </a:solidFill>
              </a:rPr>
              <a:t>Mary Turner and the Lynching Rampage of 1918</a:t>
            </a:r>
            <a:endParaRPr sz="1700">
              <a:solidFill>
                <a:schemeClr val="dk1"/>
              </a:solidFill>
            </a:endParaRPr>
          </a:p>
          <a:p>
            <a:pPr indent="0" lvl="0" marL="0" rtl="0" algn="l">
              <a:lnSpc>
                <a:spcPct val="105000"/>
              </a:lnSpc>
              <a:spcBef>
                <a:spcPts val="1200"/>
              </a:spcBef>
              <a:spcAft>
                <a:spcPts val="0"/>
              </a:spcAft>
              <a:buSzPts val="852"/>
              <a:buNone/>
            </a:pPr>
            <a:r>
              <a:rPr lang="en" sz="1700">
                <a:solidFill>
                  <a:schemeClr val="dk1"/>
                </a:solidFill>
              </a:rPr>
              <a:t>Near this site on May 19, 1918, twenty-one year old Mary Turner, eight months pregnant, was burned, mutilated, and shot to death by a local mob after publicly denouncing her husband’s lynching the previous day. In the days immediately following the murder of a white planter by a black employee on May 16, 1918, at least eleven African Americans including the Turners died at the hands of a lynch meb dn one of the deadliest waves of vigilantism in Georgia’s history. No charges were ever brought against known or suspected participants in these crimes, From 1880-1930, as many as 550 people were killed in Georgia in these illegal acts of mob violence.</a:t>
            </a:r>
            <a:endParaRPr sz="1700">
              <a:solidFill>
                <a:schemeClr val="dk1"/>
              </a:solidFill>
            </a:endParaRPr>
          </a:p>
          <a:p>
            <a:pPr indent="0" lvl="0" marL="0" rtl="0" algn="l">
              <a:lnSpc>
                <a:spcPct val="105000"/>
              </a:lnSpc>
              <a:spcBef>
                <a:spcPts val="1200"/>
              </a:spcBef>
              <a:spcAft>
                <a:spcPts val="1200"/>
              </a:spcAft>
              <a:buSzPts val="852"/>
              <a:buNone/>
            </a:pPr>
            <a:r>
              <a:rPr lang="en" sz="1395">
                <a:solidFill>
                  <a:schemeClr val="dk1"/>
                </a:solidFill>
              </a:rPr>
              <a:t>Erected by the Georgia Historical Soclety, Lowndes/Valdosta Southern Christian Leadership Conference, Valdosta State University - Woman and Gender Studies Program, and The Mary Turner Project</a:t>
            </a:r>
            <a:endParaRPr sz="1395"/>
          </a:p>
        </p:txBody>
      </p:sp>
      <p:pic>
        <p:nvPicPr>
          <p:cNvPr id="135" name="Google Shape;135;p24"/>
          <p:cNvPicPr preferRelativeResize="0"/>
          <p:nvPr/>
        </p:nvPicPr>
        <p:blipFill>
          <a:blip r:embed="rId3">
            <a:alphaModFix/>
          </a:blip>
          <a:stretch>
            <a:fillRect/>
          </a:stretch>
        </p:blipFill>
        <p:spPr>
          <a:xfrm>
            <a:off x="6619800" y="152400"/>
            <a:ext cx="2464535" cy="48387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1" name="Google Shape;141;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2" name="Google Shape;142;p25"/>
          <p:cNvPicPr preferRelativeResize="0"/>
          <p:nvPr/>
        </p:nvPicPr>
        <p:blipFill>
          <a:blip r:embed="rId3">
            <a:alphaModFix/>
          </a:blip>
          <a:stretch>
            <a:fillRect/>
          </a:stretch>
        </p:blipFill>
        <p:spPr>
          <a:xfrm>
            <a:off x="1840938" y="0"/>
            <a:ext cx="5462124"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8" name="Google Shape;148;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9" name="Google Shape;149;p26"/>
          <p:cNvPicPr preferRelativeResize="0"/>
          <p:nvPr/>
        </p:nvPicPr>
        <p:blipFill>
          <a:blip r:embed="rId3">
            <a:alphaModFix/>
          </a:blip>
          <a:stretch>
            <a:fillRect/>
          </a:stretch>
        </p:blipFill>
        <p:spPr>
          <a:xfrm>
            <a:off x="669727" y="0"/>
            <a:ext cx="780454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50000"/>
              </a:lnSpc>
              <a:spcBef>
                <a:spcPts val="600"/>
              </a:spcBef>
              <a:spcAft>
                <a:spcPts val="0"/>
              </a:spcAft>
              <a:buClr>
                <a:schemeClr val="dk1"/>
              </a:buClr>
              <a:buSzPts val="1100"/>
              <a:buFont typeface="Arial"/>
              <a:buNone/>
            </a:pPr>
            <a:r>
              <a:rPr lang="en">
                <a:solidFill>
                  <a:srgbClr val="222222"/>
                </a:solidFill>
                <a:highlight>
                  <a:srgbClr val="FFFFFF"/>
                </a:highlight>
              </a:rPr>
              <a:t>Macedonia Cemeteries</a:t>
            </a:r>
            <a:endParaRPr sz="4500"/>
          </a:p>
        </p:txBody>
      </p:sp>
      <p:sp>
        <p:nvSpPr>
          <p:cNvPr id="155" name="Google Shape;155;p27"/>
          <p:cNvSpPr txBox="1"/>
          <p:nvPr>
            <p:ph idx="1" type="body"/>
          </p:nvPr>
        </p:nvSpPr>
        <p:spPr>
          <a:xfrm>
            <a:off x="311700" y="1152475"/>
            <a:ext cx="847500" cy="298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Dre and Hope</a:t>
            </a:r>
            <a:endParaRPr/>
          </a:p>
        </p:txBody>
      </p:sp>
      <p:pic>
        <p:nvPicPr>
          <p:cNvPr id="156" name="Google Shape;156;p27"/>
          <p:cNvPicPr preferRelativeResize="0"/>
          <p:nvPr/>
        </p:nvPicPr>
        <p:blipFill>
          <a:blip r:embed="rId3">
            <a:alphaModFix/>
          </a:blip>
          <a:stretch>
            <a:fillRect/>
          </a:stretch>
        </p:blipFill>
        <p:spPr>
          <a:xfrm>
            <a:off x="1598475" y="1109500"/>
            <a:ext cx="7171574" cy="4034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311700" y="445025"/>
            <a:ext cx="2843700" cy="3644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Backhoe at Old Macedonia Cemetery</a:t>
            </a:r>
            <a:endParaRPr/>
          </a:p>
          <a:p>
            <a:pPr indent="0" lvl="0" marL="0" rtl="0" algn="l">
              <a:spcBef>
                <a:spcPts val="0"/>
              </a:spcBef>
              <a:spcAft>
                <a:spcPts val="0"/>
              </a:spcAft>
              <a:buNone/>
            </a:pPr>
            <a:r>
              <a:rPr lang="en"/>
              <a:t>November 13</a:t>
            </a:r>
            <a:endParaRPr/>
          </a:p>
          <a:p>
            <a:pPr indent="0" lvl="0" marL="0" rtl="0" algn="l">
              <a:spcBef>
                <a:spcPts val="0"/>
              </a:spcBef>
              <a:spcAft>
                <a:spcPts val="0"/>
              </a:spcAft>
              <a:buNone/>
            </a:pPr>
            <a:r>
              <a:rPr lang="en"/>
              <a:t>2023</a:t>
            </a:r>
            <a:endParaRPr/>
          </a:p>
        </p:txBody>
      </p:sp>
      <p:sp>
        <p:nvSpPr>
          <p:cNvPr id="162" name="Google Shape;162;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3" name="Google Shape;163;p28"/>
          <p:cNvPicPr preferRelativeResize="0"/>
          <p:nvPr/>
        </p:nvPicPr>
        <p:blipFill>
          <a:blip r:embed="rId3">
            <a:alphaModFix/>
          </a:blip>
          <a:stretch>
            <a:fillRect/>
          </a:stretch>
        </p:blipFill>
        <p:spPr>
          <a:xfrm>
            <a:off x="3100388" y="0"/>
            <a:ext cx="3857626" cy="51435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Map: Macedonia Cemeteries</a:t>
            </a:r>
            <a:endParaRPr/>
          </a:p>
        </p:txBody>
      </p:sp>
      <p:sp>
        <p:nvSpPr>
          <p:cNvPr id="169" name="Google Shape;169;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0" name="Google Shape;170;p29"/>
          <p:cNvPicPr preferRelativeResize="0"/>
          <p:nvPr/>
        </p:nvPicPr>
        <p:blipFill>
          <a:blip r:embed="rId3">
            <a:alphaModFix/>
          </a:blip>
          <a:stretch>
            <a:fillRect/>
          </a:stretch>
        </p:blipFill>
        <p:spPr>
          <a:xfrm>
            <a:off x="4841850" y="0"/>
            <a:ext cx="38799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445025"/>
            <a:ext cx="2917200" cy="1350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Macedonia Cemeteries and Little River</a:t>
            </a:r>
            <a:endParaRPr/>
          </a:p>
        </p:txBody>
      </p:sp>
      <p:sp>
        <p:nvSpPr>
          <p:cNvPr id="176" name="Google Shape;176;p30"/>
          <p:cNvSpPr txBox="1"/>
          <p:nvPr>
            <p:ph idx="1" type="body"/>
          </p:nvPr>
        </p:nvSpPr>
        <p:spPr>
          <a:xfrm>
            <a:off x="311700" y="1901100"/>
            <a:ext cx="8520600" cy="2667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7" name="Google Shape;177;p30"/>
          <p:cNvPicPr preferRelativeResize="0"/>
          <p:nvPr/>
        </p:nvPicPr>
        <p:blipFill>
          <a:blip r:embed="rId3">
            <a:alphaModFix/>
          </a:blip>
          <a:stretch>
            <a:fillRect/>
          </a:stretch>
        </p:blipFill>
        <p:spPr>
          <a:xfrm>
            <a:off x="3812652" y="0"/>
            <a:ext cx="4566695"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Sidney Jackson 1849-1905</a:t>
            </a:r>
            <a:endParaRPr/>
          </a:p>
        </p:txBody>
      </p:sp>
      <p:sp>
        <p:nvSpPr>
          <p:cNvPr id="183" name="Google Shape;183;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184" name="Google Shape;184;p31"/>
          <p:cNvPicPr preferRelativeResize="0"/>
          <p:nvPr/>
        </p:nvPicPr>
        <p:blipFill>
          <a:blip r:embed="rId3">
            <a:alphaModFix/>
          </a:blip>
          <a:stretch>
            <a:fillRect/>
          </a:stretch>
        </p:blipFill>
        <p:spPr>
          <a:xfrm>
            <a:off x="4809450" y="-682125"/>
            <a:ext cx="3418949" cy="58256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Ancestors Entrance</a:t>
            </a:r>
            <a:endParaRPr/>
          </a:p>
        </p:txBody>
      </p:sp>
      <p:sp>
        <p:nvSpPr>
          <p:cNvPr id="63" name="Google Shape;63;p14"/>
          <p:cNvSpPr txBox="1"/>
          <p:nvPr>
            <p:ph idx="1" type="body"/>
          </p:nvPr>
        </p:nvSpPr>
        <p:spPr>
          <a:xfrm>
            <a:off x="311700" y="1189875"/>
            <a:ext cx="5254500" cy="3528600"/>
          </a:xfrm>
          <a:prstGeom prst="rect">
            <a:avLst/>
          </a:prstGeom>
        </p:spPr>
        <p:txBody>
          <a:bodyPr anchorCtr="0" anchor="t" bIns="91425" lIns="91425" spcFirstLastPara="1" rIns="91425" wrap="square" tIns="91425">
            <a:normAutofit/>
          </a:bodyPr>
          <a:lstStyle/>
          <a:p>
            <a:pPr indent="0" lvl="0" marL="0" rtl="0" algn="l">
              <a:lnSpc>
                <a:spcPct val="150000"/>
              </a:lnSpc>
              <a:spcBef>
                <a:spcPts val="600"/>
              </a:spcBef>
              <a:spcAft>
                <a:spcPts val="0"/>
              </a:spcAft>
              <a:buNone/>
            </a:pPr>
            <a:r>
              <a:rPr lang="en" sz="2000">
                <a:solidFill>
                  <a:srgbClr val="222222"/>
                </a:solidFill>
                <a:highlight>
                  <a:srgbClr val="FFFFFF"/>
                </a:highlight>
              </a:rPr>
              <a:t>Around 1818-1825 with the Early Settlers Sion Hall, Hamilton W. Sharp, Nathan Gornto, and Pliney Sheffield </a:t>
            </a:r>
            <a:endParaRPr sz="2000">
              <a:solidFill>
                <a:srgbClr val="222222"/>
              </a:solidFill>
              <a:highlight>
                <a:srgbClr val="FFFFFF"/>
              </a:highlight>
            </a:endParaRPr>
          </a:p>
          <a:p>
            <a:pPr indent="0" lvl="0" marL="0" rtl="0" algn="l">
              <a:lnSpc>
                <a:spcPct val="150000"/>
              </a:lnSpc>
              <a:spcBef>
                <a:spcPts val="600"/>
              </a:spcBef>
              <a:spcAft>
                <a:spcPts val="0"/>
              </a:spcAft>
              <a:buClr>
                <a:schemeClr val="dk1"/>
              </a:buClr>
              <a:buSzPts val="1100"/>
              <a:buFont typeface="Arial"/>
              <a:buNone/>
            </a:pPr>
            <a:r>
              <a:t/>
            </a:r>
            <a:endParaRPr sz="2700"/>
          </a:p>
        </p:txBody>
      </p:sp>
      <p:pic>
        <p:nvPicPr>
          <p:cNvPr id="64" name="Google Shape;64;p14"/>
          <p:cNvPicPr preferRelativeResize="0"/>
          <p:nvPr/>
        </p:nvPicPr>
        <p:blipFill>
          <a:blip r:embed="rId3">
            <a:alphaModFix/>
          </a:blip>
          <a:stretch>
            <a:fillRect/>
          </a:stretch>
        </p:blipFill>
        <p:spPr>
          <a:xfrm>
            <a:off x="5682900" y="1170125"/>
            <a:ext cx="2861422" cy="3820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2"/>
          <p:cNvSpPr txBox="1"/>
          <p:nvPr>
            <p:ph type="title"/>
          </p:nvPr>
        </p:nvSpPr>
        <p:spPr>
          <a:xfrm>
            <a:off x="311700" y="445025"/>
            <a:ext cx="2942100" cy="1057200"/>
          </a:xfrm>
          <a:prstGeom prst="rect">
            <a:avLst/>
          </a:prstGeom>
        </p:spPr>
        <p:txBody>
          <a:bodyPr anchorCtr="0" anchor="t" bIns="91425" lIns="91425" spcFirstLastPara="1" rIns="91425" wrap="square" tIns="91425">
            <a:noAutofit/>
          </a:bodyPr>
          <a:lstStyle/>
          <a:p>
            <a:pPr indent="0" lvl="0" marL="0" rtl="0" algn="l">
              <a:lnSpc>
                <a:spcPct val="150000"/>
              </a:lnSpc>
              <a:spcBef>
                <a:spcPts val="600"/>
              </a:spcBef>
              <a:spcAft>
                <a:spcPts val="0"/>
              </a:spcAft>
              <a:buClr>
                <a:schemeClr val="dk1"/>
              </a:buClr>
              <a:buSzPts val="1100"/>
              <a:buFont typeface="Arial"/>
              <a:buNone/>
            </a:pPr>
            <a:r>
              <a:rPr lang="en">
                <a:solidFill>
                  <a:srgbClr val="222222"/>
                </a:solidFill>
                <a:highlight>
                  <a:srgbClr val="FFFFFF"/>
                </a:highlight>
              </a:rPr>
              <a:t>Following Okapilco Creek</a:t>
            </a:r>
            <a:endParaRPr sz="4500"/>
          </a:p>
        </p:txBody>
      </p:sp>
      <p:sp>
        <p:nvSpPr>
          <p:cNvPr id="190" name="Google Shape;190;p32"/>
          <p:cNvSpPr txBox="1"/>
          <p:nvPr>
            <p:ph idx="1" type="body"/>
          </p:nvPr>
        </p:nvSpPr>
        <p:spPr>
          <a:xfrm>
            <a:off x="311700" y="1888650"/>
            <a:ext cx="2630400" cy="2942100"/>
          </a:xfrm>
          <a:prstGeom prst="rect">
            <a:avLst/>
          </a:prstGeom>
        </p:spPr>
        <p:txBody>
          <a:bodyPr anchorCtr="0" anchor="t" bIns="91425" lIns="91425" spcFirstLastPara="1" rIns="91425" wrap="square" tIns="91425">
            <a:normAutofit/>
          </a:bodyPr>
          <a:lstStyle/>
          <a:p>
            <a:pPr indent="0" lvl="0" marL="0" rtl="0" algn="l">
              <a:lnSpc>
                <a:spcPct val="150000"/>
              </a:lnSpc>
              <a:spcBef>
                <a:spcPts val="600"/>
              </a:spcBef>
              <a:spcAft>
                <a:spcPts val="0"/>
              </a:spcAft>
              <a:buNone/>
            </a:pPr>
            <a:r>
              <a:rPr lang="en">
                <a:solidFill>
                  <a:srgbClr val="222222"/>
                </a:solidFill>
                <a:highlight>
                  <a:srgbClr val="FFFFFF"/>
                </a:highlight>
              </a:rPr>
              <a:t>W</a:t>
            </a:r>
            <a:r>
              <a:rPr lang="en">
                <a:solidFill>
                  <a:srgbClr val="222222"/>
                </a:solidFill>
                <a:highlight>
                  <a:srgbClr val="FFFFFF"/>
                </a:highlight>
              </a:rPr>
              <a:t>here Osby ran away</a:t>
            </a:r>
            <a:endParaRPr>
              <a:solidFill>
                <a:srgbClr val="222222"/>
              </a:solidFill>
              <a:highlight>
                <a:srgbClr val="FFFFFF"/>
              </a:highlight>
            </a:endParaRPr>
          </a:p>
          <a:p>
            <a:pPr indent="0" lvl="0" marL="0" rtl="0" algn="l">
              <a:lnSpc>
                <a:spcPct val="150000"/>
              </a:lnSpc>
              <a:spcBef>
                <a:spcPts val="600"/>
              </a:spcBef>
              <a:spcAft>
                <a:spcPts val="0"/>
              </a:spcAft>
              <a:buNone/>
            </a:pPr>
            <a:r>
              <a:rPr lang="en">
                <a:solidFill>
                  <a:srgbClr val="222222"/>
                </a:solidFill>
                <a:highlight>
                  <a:srgbClr val="FFFFFF"/>
                </a:highlight>
              </a:rPr>
              <a:t> from the Brooks County Courthouse</a:t>
            </a:r>
            <a:endParaRPr>
              <a:solidFill>
                <a:srgbClr val="222222"/>
              </a:solidFill>
              <a:highlight>
                <a:srgbClr val="FFFFFF"/>
              </a:highlight>
            </a:endParaRPr>
          </a:p>
          <a:p>
            <a:pPr indent="0" lvl="0" marL="0" rtl="0" algn="l">
              <a:lnSpc>
                <a:spcPct val="150000"/>
              </a:lnSpc>
              <a:spcBef>
                <a:spcPts val="600"/>
              </a:spcBef>
              <a:spcAft>
                <a:spcPts val="0"/>
              </a:spcAft>
              <a:buClr>
                <a:schemeClr val="dk1"/>
              </a:buClr>
              <a:buSzPts val="1100"/>
              <a:buFont typeface="Arial"/>
              <a:buNone/>
            </a:pPr>
            <a:r>
              <a:rPr lang="en">
                <a:solidFill>
                  <a:srgbClr val="222222"/>
                </a:solidFill>
                <a:highlight>
                  <a:srgbClr val="FFFFFF"/>
                </a:highlight>
              </a:rPr>
              <a:t> to escape the KKK pursuit in 1966.</a:t>
            </a:r>
            <a:endParaRPr sz="2500"/>
          </a:p>
        </p:txBody>
      </p:sp>
      <p:pic>
        <p:nvPicPr>
          <p:cNvPr id="191" name="Google Shape;191;p32"/>
          <p:cNvPicPr preferRelativeResize="0"/>
          <p:nvPr/>
        </p:nvPicPr>
        <p:blipFill>
          <a:blip r:embed="rId3">
            <a:alphaModFix/>
          </a:blip>
          <a:stretch>
            <a:fillRect/>
          </a:stretch>
        </p:blipFill>
        <p:spPr>
          <a:xfrm>
            <a:off x="3490498" y="56376"/>
            <a:ext cx="4962475" cy="50307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3"/>
          <p:cNvSpPr txBox="1"/>
          <p:nvPr>
            <p:ph type="title"/>
          </p:nvPr>
        </p:nvSpPr>
        <p:spPr>
          <a:xfrm>
            <a:off x="311700" y="445025"/>
            <a:ext cx="2879700" cy="3151500"/>
          </a:xfrm>
          <a:prstGeom prst="rect">
            <a:avLst/>
          </a:prstGeom>
        </p:spPr>
        <p:txBody>
          <a:bodyPr anchorCtr="0" anchor="t" bIns="91425" lIns="91425" spcFirstLastPara="1" rIns="91425" wrap="square" tIns="91425">
            <a:noAutofit/>
          </a:bodyPr>
          <a:lstStyle/>
          <a:p>
            <a:pPr indent="0" lvl="0" marL="0" rtl="0" algn="l">
              <a:lnSpc>
                <a:spcPct val="150000"/>
              </a:lnSpc>
              <a:spcBef>
                <a:spcPts val="600"/>
              </a:spcBef>
              <a:spcAft>
                <a:spcPts val="0"/>
              </a:spcAft>
              <a:buNone/>
            </a:pPr>
            <a:r>
              <a:rPr lang="en" sz="2700">
                <a:solidFill>
                  <a:srgbClr val="222222"/>
                </a:solidFill>
                <a:highlight>
                  <a:srgbClr val="FFFFFF"/>
                </a:highlight>
              </a:rPr>
              <a:t>Juneteenth at the Brooks County Courthouse</a:t>
            </a:r>
            <a:endParaRPr sz="2700">
              <a:solidFill>
                <a:srgbClr val="222222"/>
              </a:solidFill>
              <a:highlight>
                <a:srgbClr val="FFFFFF"/>
              </a:highlight>
            </a:endParaRPr>
          </a:p>
          <a:p>
            <a:pPr indent="0" lvl="0" marL="0" rtl="0" algn="l">
              <a:lnSpc>
                <a:spcPct val="150000"/>
              </a:lnSpc>
              <a:spcBef>
                <a:spcPts val="600"/>
              </a:spcBef>
              <a:spcAft>
                <a:spcPts val="0"/>
              </a:spcAft>
              <a:buClr>
                <a:schemeClr val="dk1"/>
              </a:buClr>
              <a:buSzPts val="1100"/>
              <a:buFont typeface="Arial"/>
              <a:buNone/>
            </a:pPr>
            <a:r>
              <a:rPr lang="en" sz="2700">
                <a:solidFill>
                  <a:srgbClr val="222222"/>
                </a:solidFill>
                <a:highlight>
                  <a:srgbClr val="FFFFFF"/>
                </a:highlight>
              </a:rPr>
              <a:t>in 2010</a:t>
            </a:r>
            <a:endParaRPr sz="4400"/>
          </a:p>
        </p:txBody>
      </p:sp>
      <p:sp>
        <p:nvSpPr>
          <p:cNvPr id="197" name="Google Shape;197;p33"/>
          <p:cNvSpPr txBox="1"/>
          <p:nvPr>
            <p:ph idx="1" type="body"/>
          </p:nvPr>
        </p:nvSpPr>
        <p:spPr>
          <a:xfrm>
            <a:off x="311700" y="3266150"/>
            <a:ext cx="7230300" cy="1302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8" name="Google Shape;198;p33"/>
          <p:cNvPicPr preferRelativeResize="0"/>
          <p:nvPr/>
        </p:nvPicPr>
        <p:blipFill>
          <a:blip r:embed="rId3">
            <a:alphaModFix/>
          </a:blip>
          <a:stretch>
            <a:fillRect/>
          </a:stretch>
        </p:blipFill>
        <p:spPr>
          <a:xfrm>
            <a:off x="3162300" y="809625"/>
            <a:ext cx="5715000" cy="4286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4"/>
          <p:cNvSpPr txBox="1"/>
          <p:nvPr>
            <p:ph type="title"/>
          </p:nvPr>
        </p:nvSpPr>
        <p:spPr>
          <a:xfrm>
            <a:off x="311700" y="445025"/>
            <a:ext cx="4774500" cy="1069500"/>
          </a:xfrm>
          <a:prstGeom prst="rect">
            <a:avLst/>
          </a:prstGeom>
        </p:spPr>
        <p:txBody>
          <a:bodyPr anchorCtr="0" anchor="t" bIns="91425" lIns="91425" spcFirstLastPara="1" rIns="91425" wrap="square" tIns="91425">
            <a:noAutofit/>
          </a:bodyPr>
          <a:lstStyle/>
          <a:p>
            <a:pPr indent="0" lvl="0" marL="0" rtl="0" algn="l">
              <a:lnSpc>
                <a:spcPct val="150000"/>
              </a:lnSpc>
              <a:spcBef>
                <a:spcPts val="600"/>
              </a:spcBef>
              <a:spcAft>
                <a:spcPts val="0"/>
              </a:spcAft>
              <a:buClr>
                <a:schemeClr val="dk1"/>
              </a:buClr>
              <a:buSzPts val="1100"/>
              <a:buFont typeface="Arial"/>
              <a:buNone/>
            </a:pPr>
            <a:r>
              <a:rPr lang="en" sz="2900">
                <a:solidFill>
                  <a:srgbClr val="222222"/>
                </a:solidFill>
                <a:highlight>
                  <a:srgbClr val="FFFFFF"/>
                </a:highlight>
              </a:rPr>
              <a:t>Juneteenth and WWALS at Reed Bingham State Park</a:t>
            </a:r>
            <a:endParaRPr sz="4600"/>
          </a:p>
        </p:txBody>
      </p:sp>
      <p:sp>
        <p:nvSpPr>
          <p:cNvPr id="204" name="Google Shape;204;p34"/>
          <p:cNvSpPr txBox="1"/>
          <p:nvPr>
            <p:ph idx="1" type="body"/>
          </p:nvPr>
        </p:nvSpPr>
        <p:spPr>
          <a:xfrm>
            <a:off x="224400" y="1907325"/>
            <a:ext cx="8607900" cy="2661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34"/>
          <p:cNvPicPr preferRelativeResize="0"/>
          <p:nvPr/>
        </p:nvPicPr>
        <p:blipFill>
          <a:blip r:embed="rId3">
            <a:alphaModFix/>
          </a:blip>
          <a:stretch>
            <a:fillRect/>
          </a:stretch>
        </p:blipFill>
        <p:spPr>
          <a:xfrm>
            <a:off x="4988925" y="360025"/>
            <a:ext cx="5715000" cy="4286250"/>
          </a:xfrm>
          <a:prstGeom prst="rect">
            <a:avLst/>
          </a:prstGeom>
          <a:noFill/>
          <a:ln>
            <a:noFill/>
          </a:ln>
        </p:spPr>
      </p:pic>
      <p:pic>
        <p:nvPicPr>
          <p:cNvPr id="206" name="Google Shape;206;p34"/>
          <p:cNvPicPr preferRelativeResize="0"/>
          <p:nvPr/>
        </p:nvPicPr>
        <p:blipFill>
          <a:blip r:embed="rId4">
            <a:alphaModFix/>
          </a:blip>
          <a:stretch>
            <a:fillRect/>
          </a:stretch>
        </p:blipFill>
        <p:spPr>
          <a:xfrm>
            <a:off x="495300" y="1828800"/>
            <a:ext cx="5715000" cy="27051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Juneteenth 2024</a:t>
            </a:r>
            <a:endParaRPr/>
          </a:p>
        </p:txBody>
      </p:sp>
      <p:sp>
        <p:nvSpPr>
          <p:cNvPr id="212" name="Google Shape;212;p35"/>
          <p:cNvSpPr txBox="1"/>
          <p:nvPr>
            <p:ph idx="1" type="body"/>
          </p:nvPr>
        </p:nvSpPr>
        <p:spPr>
          <a:xfrm>
            <a:off x="311700" y="1109500"/>
            <a:ext cx="3222600" cy="4064100"/>
          </a:xfrm>
          <a:prstGeom prst="rect">
            <a:avLst/>
          </a:prstGeom>
        </p:spPr>
        <p:txBody>
          <a:bodyPr anchorCtr="0" anchor="t" bIns="91425" lIns="91425" spcFirstLastPara="1" rIns="91425" wrap="square" tIns="91425">
            <a:normAutofit/>
          </a:bodyPr>
          <a:lstStyle/>
          <a:p>
            <a:pPr indent="0" lvl="0" marL="0" rtl="0" algn="l">
              <a:lnSpc>
                <a:spcPct val="6818"/>
              </a:lnSpc>
              <a:spcBef>
                <a:spcPts val="1200"/>
              </a:spcBef>
              <a:spcAft>
                <a:spcPts val="0"/>
              </a:spcAft>
              <a:buNone/>
            </a:pPr>
            <a:r>
              <a:rPr lang="en" sz="2000">
                <a:solidFill>
                  <a:schemeClr val="dk1"/>
                </a:solidFill>
              </a:rPr>
              <a:t>South Georgia Juneteenth June 19-23, 2024</a:t>
            </a:r>
            <a:endParaRPr sz="2000">
              <a:solidFill>
                <a:schemeClr val="dk1"/>
              </a:solidFill>
            </a:endParaRPr>
          </a:p>
          <a:p>
            <a:pPr indent="0" lvl="0" marL="0" rtl="0" algn="l">
              <a:lnSpc>
                <a:spcPct val="6818"/>
              </a:lnSpc>
              <a:spcBef>
                <a:spcPts val="1200"/>
              </a:spcBef>
              <a:spcAft>
                <a:spcPts val="0"/>
              </a:spcAft>
              <a:buNone/>
            </a:pPr>
            <a:r>
              <a:rPr lang="en" sz="2000">
                <a:solidFill>
                  <a:schemeClr val="dk1"/>
                </a:solidFill>
              </a:rPr>
              <a:t>Healing Waters for Regenerative Living</a:t>
            </a:r>
            <a:endParaRPr sz="2000">
              <a:solidFill>
                <a:schemeClr val="dk1"/>
              </a:solidFill>
            </a:endParaRPr>
          </a:p>
          <a:p>
            <a:pPr indent="0" lvl="0" marL="0" rtl="0" algn="l">
              <a:lnSpc>
                <a:spcPct val="6818"/>
              </a:lnSpc>
              <a:spcBef>
                <a:spcPts val="1200"/>
              </a:spcBef>
              <a:spcAft>
                <a:spcPts val="0"/>
              </a:spcAft>
              <a:buNone/>
            </a:pPr>
            <a:r>
              <a:rPr b="1" lang="en" sz="1400">
                <a:solidFill>
                  <a:srgbClr val="FF0000"/>
                </a:solidFill>
              </a:rPr>
              <a:t>Come see our South. Come for a day. A week. A year. Life. Come see our Historic Churches and Cemeteries and Buildings and Rivers and Trails and Family and Friends. Take your shoes off. Set a spell. Sip some refreshing spring water from many of our pristine founts of life. Tours. Boating. Fishing. Swimming. (229) 548-9462 cell or </a:t>
            </a:r>
            <a:r>
              <a:rPr b="1" lang="en" sz="1400" u="sng">
                <a:solidFill>
                  <a:srgbClr val="FF0000"/>
                </a:solidFill>
              </a:rPr>
              <a:t>fmjgibbs@gmail.com</a:t>
            </a:r>
            <a:r>
              <a:rPr b="1" lang="en" sz="1400">
                <a:solidFill>
                  <a:srgbClr val="FF0000"/>
                </a:solidFill>
              </a:rPr>
              <a:t>.</a:t>
            </a:r>
            <a:endParaRPr sz="2300">
              <a:solidFill>
                <a:schemeClr val="dk1"/>
              </a:solidFill>
            </a:endParaRPr>
          </a:p>
        </p:txBody>
      </p:sp>
      <p:pic>
        <p:nvPicPr>
          <p:cNvPr id="213" name="Google Shape;213;p35"/>
          <p:cNvPicPr preferRelativeResize="0"/>
          <p:nvPr/>
        </p:nvPicPr>
        <p:blipFill>
          <a:blip r:embed="rId3">
            <a:alphaModFix/>
          </a:blip>
          <a:stretch>
            <a:fillRect/>
          </a:stretch>
        </p:blipFill>
        <p:spPr>
          <a:xfrm>
            <a:off x="4740900" y="1170125"/>
            <a:ext cx="3071571" cy="3820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Quitman water and sewer problems</a:t>
            </a:r>
            <a:endParaRPr/>
          </a:p>
        </p:txBody>
      </p:sp>
      <p:sp>
        <p:nvSpPr>
          <p:cNvPr id="219" name="Google Shape;219;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0" name="Google Shape;220;p36"/>
          <p:cNvPicPr preferRelativeResize="0"/>
          <p:nvPr/>
        </p:nvPicPr>
        <p:blipFill>
          <a:blip r:embed="rId3">
            <a:alphaModFix/>
          </a:blip>
          <a:stretch>
            <a:fillRect/>
          </a:stretch>
        </p:blipFill>
        <p:spPr>
          <a:xfrm>
            <a:off x="3619500" y="1152475"/>
            <a:ext cx="2191861" cy="3857675"/>
          </a:xfrm>
          <a:prstGeom prst="rect">
            <a:avLst/>
          </a:prstGeom>
          <a:noFill/>
          <a:ln>
            <a:noFill/>
          </a:ln>
        </p:spPr>
      </p:pic>
      <p:pic>
        <p:nvPicPr>
          <p:cNvPr id="221" name="Google Shape;221;p36"/>
          <p:cNvPicPr preferRelativeResize="0"/>
          <p:nvPr/>
        </p:nvPicPr>
        <p:blipFill>
          <a:blip r:embed="rId4">
            <a:alphaModFix/>
          </a:blip>
          <a:stretch>
            <a:fillRect/>
          </a:stretch>
        </p:blipFill>
        <p:spPr>
          <a:xfrm>
            <a:off x="5942281" y="0"/>
            <a:ext cx="2745837"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7" name="Google Shape;227;p37"/>
          <p:cNvSpPr txBox="1"/>
          <p:nvPr>
            <p:ph idx="1" type="body"/>
          </p:nvPr>
        </p:nvSpPr>
        <p:spPr>
          <a:xfrm>
            <a:off x="311700" y="2290375"/>
            <a:ext cx="8620500" cy="27273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u="sng">
                <a:solidFill>
                  <a:schemeClr val="hlink"/>
                </a:solidFill>
                <a:hlinkClick r:id="rId3"/>
              </a:rPr>
              <a:t>wwals.net</a:t>
            </a:r>
            <a:endParaRPr/>
          </a:p>
          <a:p>
            <a:pPr indent="0" lvl="0" marL="0" rtl="0" algn="ctr">
              <a:spcBef>
                <a:spcPts val="1200"/>
              </a:spcBef>
              <a:spcAft>
                <a:spcPts val="0"/>
              </a:spcAft>
              <a:buNone/>
            </a:pPr>
            <a:r>
              <a:rPr lang="en" u="sng">
                <a:solidFill>
                  <a:schemeClr val="hlink"/>
                </a:solidFill>
                <a:hlinkClick r:id="rId4"/>
              </a:rPr>
              <a:t>wwalswatershed@gmail.com</a:t>
            </a:r>
            <a:endParaRPr/>
          </a:p>
          <a:p>
            <a:pPr indent="0" lvl="0" marL="0" rtl="0" algn="ctr">
              <a:spcBef>
                <a:spcPts val="1200"/>
              </a:spcBef>
              <a:spcAft>
                <a:spcPts val="0"/>
              </a:spcAft>
              <a:buNone/>
            </a:pPr>
            <a:r>
              <a:rPr lang="en" u="sng">
                <a:solidFill>
                  <a:schemeClr val="hlink"/>
                </a:solidFill>
                <a:hlinkClick r:id="rId5"/>
              </a:rPr>
              <a:t>facebook.com/Wwalswatershed</a:t>
            </a:r>
            <a:endParaRPr>
              <a:solidFill>
                <a:schemeClr val="dk1"/>
              </a:solidFill>
            </a:endParaRPr>
          </a:p>
          <a:p>
            <a:pPr indent="0" lvl="0" marL="0" rtl="0" algn="ctr">
              <a:spcBef>
                <a:spcPts val="1200"/>
              </a:spcBef>
              <a:spcAft>
                <a:spcPts val="0"/>
              </a:spcAft>
              <a:buClr>
                <a:schemeClr val="dk1"/>
              </a:buClr>
              <a:buSzPts val="1100"/>
              <a:buFont typeface="Arial"/>
              <a:buNone/>
            </a:pPr>
            <a:r>
              <a:rPr lang="en">
                <a:solidFill>
                  <a:schemeClr val="dk1"/>
                </a:solidFill>
              </a:rPr>
              <a:t>850-290-2350</a:t>
            </a:r>
            <a:endParaRPr>
              <a:solidFill>
                <a:schemeClr val="dk1"/>
              </a:solidFill>
            </a:endParaRPr>
          </a:p>
          <a:p>
            <a:pPr indent="0" lvl="0" marL="0" rtl="0" algn="ctr">
              <a:spcBef>
                <a:spcPts val="1200"/>
              </a:spcBef>
              <a:spcAft>
                <a:spcPts val="0"/>
              </a:spcAft>
              <a:buClr>
                <a:schemeClr val="dk1"/>
              </a:buClr>
              <a:buSzPts val="1100"/>
              <a:buFont typeface="Arial"/>
              <a:buNone/>
            </a:pPr>
            <a:r>
              <a:rPr lang="en">
                <a:solidFill>
                  <a:schemeClr val="dk1"/>
                </a:solidFill>
              </a:rPr>
              <a:t>WWALS Watershed Coalition</a:t>
            </a:r>
            <a:endParaRPr>
              <a:solidFill>
                <a:schemeClr val="dk1"/>
              </a:solidFill>
            </a:endParaRPr>
          </a:p>
          <a:p>
            <a:pPr indent="0" lvl="0" marL="0" rtl="0" algn="ctr">
              <a:spcBef>
                <a:spcPts val="1200"/>
              </a:spcBef>
              <a:spcAft>
                <a:spcPts val="1200"/>
              </a:spcAft>
              <a:buNone/>
            </a:pPr>
            <a:r>
              <a:rPr lang="en">
                <a:solidFill>
                  <a:schemeClr val="dk1"/>
                </a:solidFill>
              </a:rPr>
              <a:t>P.O. Box 88, Hahira, GA 31632</a:t>
            </a:r>
            <a:endParaRPr>
              <a:solidFill>
                <a:schemeClr val="dk1"/>
              </a:solidFill>
            </a:endParaRPr>
          </a:p>
        </p:txBody>
      </p:sp>
      <p:sp>
        <p:nvSpPr>
          <p:cNvPr id="228" name="Google Shape;228;p37"/>
          <p:cNvSpPr txBox="1"/>
          <p:nvPr>
            <p:ph idx="4294967295" type="ctrTitle"/>
          </p:nvPr>
        </p:nvSpPr>
        <p:spPr>
          <a:xfrm>
            <a:off x="2690425" y="317900"/>
            <a:ext cx="3760800" cy="1919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Next </a:t>
            </a:r>
            <a:r>
              <a:rPr lang="en"/>
              <a:t>WWALS Webinar</a:t>
            </a:r>
            <a:endParaRPr/>
          </a:p>
          <a:p>
            <a:pPr indent="0" lvl="0" marL="0" rtl="0" algn="ctr">
              <a:spcBef>
                <a:spcPts val="0"/>
              </a:spcBef>
              <a:spcAft>
                <a:spcPts val="0"/>
              </a:spcAft>
              <a:buNone/>
            </a:pPr>
            <a:r>
              <a:rPr lang="en"/>
              <a:t>February 8, 2024</a:t>
            </a:r>
            <a:endParaRPr/>
          </a:p>
        </p:txBody>
      </p:sp>
      <p:pic>
        <p:nvPicPr>
          <p:cNvPr id="229" name="Google Shape;229;p37"/>
          <p:cNvPicPr preferRelativeResize="0"/>
          <p:nvPr/>
        </p:nvPicPr>
        <p:blipFill>
          <a:blip r:embed="rId6">
            <a:alphaModFix/>
          </a:blip>
          <a:stretch>
            <a:fillRect/>
          </a:stretch>
        </p:blipFill>
        <p:spPr>
          <a:xfrm>
            <a:off x="552450" y="152400"/>
            <a:ext cx="2137976" cy="2137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1898100" cy="2243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Fannie Lineage</a:t>
            </a:r>
            <a:endParaRPr/>
          </a:p>
        </p:txBody>
      </p:sp>
      <p:sp>
        <p:nvSpPr>
          <p:cNvPr id="70" name="Google Shape;70;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2209800" y="0"/>
            <a:ext cx="6857999"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8" name="Google Shape;78;p16"/>
          <p:cNvPicPr preferRelativeResize="0"/>
          <p:nvPr/>
        </p:nvPicPr>
        <p:blipFill>
          <a:blip r:embed="rId3">
            <a:alphaModFix/>
          </a:blip>
          <a:stretch>
            <a:fillRect/>
          </a:stretch>
        </p:blipFill>
        <p:spPr>
          <a:xfrm>
            <a:off x="2292080" y="0"/>
            <a:ext cx="455984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50000"/>
              </a:lnSpc>
              <a:spcBef>
                <a:spcPts val="600"/>
              </a:spcBef>
              <a:spcAft>
                <a:spcPts val="0"/>
              </a:spcAft>
              <a:buClr>
                <a:schemeClr val="dk1"/>
              </a:buClr>
              <a:buSzPct val="55000"/>
              <a:buFont typeface="Arial"/>
              <a:buNone/>
            </a:pPr>
            <a:r>
              <a:rPr lang="en" sz="2000">
                <a:solidFill>
                  <a:srgbClr val="222222"/>
                </a:solidFill>
                <a:highlight>
                  <a:srgbClr val="FFFFFF"/>
                </a:highlight>
              </a:rPr>
              <a:t>Establishing Coffee Road</a:t>
            </a:r>
            <a:endParaRPr/>
          </a:p>
        </p:txBody>
      </p:sp>
      <p:sp>
        <p:nvSpPr>
          <p:cNvPr id="84" name="Google Shape;84;p17"/>
          <p:cNvSpPr txBox="1"/>
          <p:nvPr>
            <p:ph idx="1" type="body"/>
          </p:nvPr>
        </p:nvSpPr>
        <p:spPr>
          <a:xfrm>
            <a:off x="311700" y="1057600"/>
            <a:ext cx="6233100" cy="40473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2000">
                <a:solidFill>
                  <a:schemeClr val="dk1"/>
                </a:solidFill>
                <a:highlight>
                  <a:srgbClr val="FFFFFF"/>
                </a:highlight>
              </a:rPr>
              <a:t>The Old Coffee Road, earliest vehicular and postal route of this section, running southwestward from the Ocmulgee River to the Florida Line, passed through today’s Lax, Nashville, Cecil, Barwick and Thomasville. The thoroughfare was opened by direction of the State in 1823 under supervision of Gen. John Coffee and Thomas Swain. Over this pioneer route the products of the region were carried to the coast to be sold and imported goods brought back. Sections of the original route are in use today.</a:t>
            </a:r>
            <a:endParaRPr sz="2000"/>
          </a:p>
        </p:txBody>
      </p:sp>
      <p:pic>
        <p:nvPicPr>
          <p:cNvPr id="85" name="Google Shape;85;p17"/>
          <p:cNvPicPr preferRelativeResize="0"/>
          <p:nvPr/>
        </p:nvPicPr>
        <p:blipFill>
          <a:blip r:embed="rId3">
            <a:alphaModFix/>
          </a:blip>
          <a:stretch>
            <a:fillRect/>
          </a:stretch>
        </p:blipFill>
        <p:spPr>
          <a:xfrm>
            <a:off x="6400800" y="1069600"/>
            <a:ext cx="2612475" cy="1959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Old Coffee Road</a:t>
            </a:r>
            <a:endParaRPr/>
          </a:p>
        </p:txBody>
      </p:sp>
      <p:sp>
        <p:nvSpPr>
          <p:cNvPr id="91" name="Google Shape;91;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Ray City History Blog</a:t>
            </a:r>
            <a:endParaRPr/>
          </a:p>
        </p:txBody>
      </p:sp>
      <p:pic>
        <p:nvPicPr>
          <p:cNvPr id="92" name="Google Shape;92;p18"/>
          <p:cNvPicPr preferRelativeResize="0"/>
          <p:nvPr/>
        </p:nvPicPr>
        <p:blipFill>
          <a:blip r:embed="rId3">
            <a:alphaModFix/>
          </a:blip>
          <a:stretch>
            <a:fillRect/>
          </a:stretch>
        </p:blipFill>
        <p:spPr>
          <a:xfrm>
            <a:off x="3421996" y="-304800"/>
            <a:ext cx="4890809"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8" name="Google Shape;98;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9" name="Google Shape;99;p19"/>
          <p:cNvPicPr preferRelativeResize="0"/>
          <p:nvPr/>
        </p:nvPicPr>
        <p:blipFill>
          <a:blip r:embed="rId3">
            <a:alphaModFix/>
          </a:blip>
          <a:stretch>
            <a:fillRect/>
          </a:stretch>
        </p:blipFill>
        <p:spPr>
          <a:xfrm>
            <a:off x="2172850" y="-65625"/>
            <a:ext cx="4901749" cy="6347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50000"/>
              </a:lnSpc>
              <a:spcBef>
                <a:spcPts val="600"/>
              </a:spcBef>
              <a:spcAft>
                <a:spcPts val="0"/>
              </a:spcAft>
              <a:buClr>
                <a:schemeClr val="dk1"/>
              </a:buClr>
              <a:buSzPts val="1100"/>
              <a:buFont typeface="Arial"/>
              <a:buNone/>
            </a:pPr>
            <a:r>
              <a:rPr lang="en" sz="2900">
                <a:solidFill>
                  <a:srgbClr val="222222"/>
                </a:solidFill>
                <a:highlight>
                  <a:srgbClr val="FFFFFF"/>
                </a:highlight>
              </a:rPr>
              <a:t>Civil War history</a:t>
            </a:r>
            <a:endParaRPr sz="2900"/>
          </a:p>
        </p:txBody>
      </p:sp>
      <p:sp>
        <p:nvSpPr>
          <p:cNvPr id="105" name="Google Shape;105;p20"/>
          <p:cNvSpPr txBox="1"/>
          <p:nvPr>
            <p:ph idx="1" type="body"/>
          </p:nvPr>
        </p:nvSpPr>
        <p:spPr>
          <a:xfrm>
            <a:off x="311700" y="1152475"/>
            <a:ext cx="1502100" cy="2787000"/>
          </a:xfrm>
          <a:prstGeom prst="rect">
            <a:avLst/>
          </a:prstGeom>
        </p:spPr>
        <p:txBody>
          <a:bodyPr anchorCtr="0" anchor="t" bIns="91425" lIns="91425" spcFirstLastPara="1" rIns="91425" wrap="square" tIns="91425">
            <a:normAutofit/>
          </a:bodyPr>
          <a:lstStyle/>
          <a:p>
            <a:pPr indent="0" lvl="0" marL="0" rtl="0" algn="l">
              <a:lnSpc>
                <a:spcPct val="150000"/>
              </a:lnSpc>
              <a:spcBef>
                <a:spcPts val="600"/>
              </a:spcBef>
              <a:spcAft>
                <a:spcPts val="0"/>
              </a:spcAft>
              <a:buClr>
                <a:schemeClr val="dk1"/>
              </a:buClr>
              <a:buSzPts val="1100"/>
              <a:buFont typeface="Arial"/>
              <a:buNone/>
            </a:pPr>
            <a:r>
              <a:rPr lang="en"/>
              <a:t>Andrew 1 and daughters</a:t>
            </a:r>
            <a:endParaRPr/>
          </a:p>
        </p:txBody>
      </p:sp>
      <p:pic>
        <p:nvPicPr>
          <p:cNvPr id="106" name="Google Shape;106;p20"/>
          <p:cNvPicPr preferRelativeResize="0"/>
          <p:nvPr/>
        </p:nvPicPr>
        <p:blipFill>
          <a:blip r:embed="rId3">
            <a:alphaModFix/>
          </a:blip>
          <a:stretch>
            <a:fillRect/>
          </a:stretch>
        </p:blipFill>
        <p:spPr>
          <a:xfrm>
            <a:off x="2649077" y="1127475"/>
            <a:ext cx="5537676" cy="3939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2490600" cy="1942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Andrew Jackson tombstone</a:t>
            </a:r>
            <a:endParaRPr/>
          </a:p>
        </p:txBody>
      </p:sp>
      <p:sp>
        <p:nvSpPr>
          <p:cNvPr id="112" name="Google Shape;112;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3" name="Google Shape;113;p21"/>
          <p:cNvPicPr preferRelativeResize="0"/>
          <p:nvPr/>
        </p:nvPicPr>
        <p:blipFill>
          <a:blip r:embed="rId3">
            <a:alphaModFix/>
          </a:blip>
          <a:stretch>
            <a:fillRect/>
          </a:stretch>
        </p:blipFill>
        <p:spPr>
          <a:xfrm>
            <a:off x="2643200" y="0"/>
            <a:ext cx="4616099" cy="61548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