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presentation.xml" ContentType="application/vnd.openxmlformats-officedocument.presentationml.presentation.main+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xml" ContentType="application/vnd.openxmlformats-officedocument.presentationml.notesSlide+xml"/>
  <Override PartName="/ppt/notesSlides/notesSlide27.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_rels/notesSlide7.xml.rels" ContentType="application/vnd.openxmlformats-package.relationships+xml"/>
  <Override PartName="/ppt/notesSlides/_rels/notesSlide21.xml.rels" ContentType="application/vnd.openxmlformats-package.relationships+xml"/>
  <Override PartName="/ppt/notesSlides/_rels/notesSlide13.xml.rels" ContentType="application/vnd.openxmlformats-package.relationships+xml"/>
  <Override PartName="/ppt/notesSlides/_rels/notesSlide6.xml.rels" ContentType="application/vnd.openxmlformats-package.relationships+xml"/>
  <Override PartName="/ppt/notesSlides/_rels/notesSlide4.xml.rels" ContentType="application/vnd.openxmlformats-package.relationships+xml"/>
  <Override PartName="/ppt/notesSlides/_rels/notesSlide17.xml.rels" ContentType="application/vnd.openxmlformats-package.relationships+xml"/>
  <Override PartName="/ppt/notesSlides/_rels/notesSlide8.xml.rels" ContentType="application/vnd.openxmlformats-package.relationships+xml"/>
  <Override PartName="/ppt/notesSlides/_rels/notesSlide16.xml.rels" ContentType="application/vnd.openxmlformats-package.relationships+xml"/>
  <Override PartName="/ppt/notesSlides/_rels/notesSlide3.xml.rels" ContentType="application/vnd.openxmlformats-package.relationships+xml"/>
  <Override PartName="/ppt/notesSlides/_rels/notesSlide12.xml.rels" ContentType="application/vnd.openxmlformats-package.relationships+xml"/>
  <Override PartName="/ppt/notesSlides/_rels/notesSlide20.xml.rels" ContentType="application/vnd.openxmlformats-package.relationships+xml"/>
  <Override PartName="/ppt/notesSlides/_rels/notesSlide27.xml.rels" ContentType="application/vnd.openxmlformats-package.relationships+xml"/>
  <Override PartName="/ppt/notesSlides/_rels/notesSlide19.xml.rels" ContentType="application/vnd.openxmlformats-package.relationships+xml"/>
  <Override PartName="/ppt/notesSlides/_rels/notesSlide18.xml.rels" ContentType="application/vnd.openxmlformats-package.relationships+xml"/>
  <Override PartName="/ppt/notesSlides/_rels/notesSlide1.xml.rels" ContentType="application/vnd.openxmlformats-package.relationships+xml"/>
  <Override PartName="/ppt/notesSlides/_rels/notesSlide10.xml.rels" ContentType="application/vnd.openxmlformats-package.relationships+xml"/>
  <Override PartName="/ppt/notesSlides/_rels/notesSlide2.xml.rels" ContentType="application/vnd.openxmlformats-package.relationships+xml"/>
  <Override PartName="/ppt/notesSlides/_rels/notesSlide11.xml.rels" ContentType="application/vnd.openxmlformats-package.relationship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23.xml.rels" ContentType="application/vnd.openxmlformats-package.relationships+xml"/>
  <Override PartName="/ppt/slideLayouts/_rels/slideLayout16.xml.rels" ContentType="application/vnd.openxmlformats-package.relationships+xml"/>
  <Override PartName="/ppt/slideLayouts/_rels/slideLayout24.xml.rels" ContentType="application/vnd.openxmlformats-package.relationships+xml"/>
  <Override PartName="/ppt/slideLayouts/_rels/slideLayout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3.xml.rels" ContentType="application/vnd.openxmlformats-package.relationships+xml"/>
  <Override PartName="/ppt/slideLayouts/_rels/slideLayout21.xml.rels" ContentType="application/vnd.openxmlformats-package.relationships+xml"/>
  <Override PartName="/ppt/slideLayouts/_rels/slideLayout8.xml.rels" ContentType="application/vnd.openxmlformats-package.relationships+xml"/>
  <Override PartName="/ppt/slideLayouts/_rels/slideLayout12.xml.rels" ContentType="application/vnd.openxmlformats-package.relationships+xml"/>
  <Override PartName="/ppt/slideLayouts/_rels/slideLayout20.xml.rels" ContentType="application/vnd.openxmlformats-package.relationships+xml"/>
  <Override PartName="/ppt/slideLayouts/_rels/slideLayout11.xml.rels" ContentType="application/vnd.openxmlformats-package.relationships+xml"/>
  <Override PartName="/ppt/slideLayouts/_rels/slideLayout7.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xml.rels" ContentType="application/vnd.openxmlformats-package.relationships+xml"/>
  <Override PartName="/ppt/slideLayouts/slideLayout17.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16.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_rels/slide14.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15.xml.rels" ContentType="application/vnd.openxmlformats-package.relationships+xml"/>
  <Override PartName="/ppt/slides/_rels/slide23.xml.rels" ContentType="application/vnd.openxmlformats-package.relationships+xml"/>
  <Override PartName="/ppt/slides/_rels/slide3.xml.rels" ContentType="application/vnd.openxmlformats-package.relationships+xml"/>
  <Override PartName="/ppt/slides/_rels/slide16.xml.rels" ContentType="application/vnd.openxmlformats-package.relationships+xml"/>
  <Override PartName="/ppt/slides/_rels/slide24.xml.rels" ContentType="application/vnd.openxmlformats-package.relationships+xml"/>
  <Override PartName="/ppt/slides/_rels/slide4.xml.rels" ContentType="application/vnd.openxmlformats-package.relationships+xml"/>
  <Override PartName="/ppt/slides/_rels/slide17.xml.rels" ContentType="application/vnd.openxmlformats-package.relationships+xml"/>
  <Override PartName="/ppt/slides/_rels/slide25.xml.rels" ContentType="application/vnd.openxmlformats-package.relationships+xml"/>
  <Override PartName="/ppt/slides/_rels/slide5.xml.rels" ContentType="application/vnd.openxmlformats-package.relationships+xml"/>
  <Override PartName="/ppt/slides/_rels/slide18.xml.rels" ContentType="application/vnd.openxmlformats-package.relationships+xml"/>
  <Override PartName="/ppt/slides/_rels/slide26.xml.rels" ContentType="application/vnd.openxmlformats-package.relationships+xml"/>
  <Override PartName="/ppt/slides/_rels/slide6.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20.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3.xml.rels" ContentType="application/vnd.openxmlformats-package.relationships+xml"/>
  <Override PartName="/ppt/slides/_rels/slide1.xml.rels" ContentType="application/vnd.openxmlformats-package.relationships+xml"/>
  <Override PartName="/ppt/slides/_rels/slide21.xml.rels" ContentType="application/vnd.openxmlformats-package.relationships+xml"/>
  <Override PartName="/ppt/slides/_rels/slide28.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slide1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media/image13.jpeg" ContentType="image/jpeg"/>
  <Override PartName="/ppt/media/image21.jpeg" ContentType="image/jpeg"/>
  <Override PartName="/ppt/media/image27.png" ContentType="image/png"/>
  <Override PartName="/ppt/media/image9.gif" ContentType="image/gif"/>
  <Override PartName="/ppt/media/image17.jpeg" ContentType="image/jpeg"/>
  <Override PartName="/ppt/media/image25.jpeg" ContentType="image/jpeg"/>
  <Override PartName="/ppt/media/image8.jpeg" ContentType="image/jpeg"/>
  <Override PartName="/ppt/media/image12.jpeg" ContentType="image/jpeg"/>
  <Override PartName="/ppt/media/image20.jpeg" ContentType="image/jpeg"/>
  <Override PartName="/ppt/media/image7.jpeg" ContentType="image/jpeg"/>
  <Override PartName="/ppt/media/image11.jpeg" ContentType="image/jpeg"/>
  <Override PartName="/ppt/media/image6.jpeg" ContentType="image/jpeg"/>
  <Override PartName="/ppt/media/image10.jpeg" ContentType="image/jpeg"/>
  <Override PartName="/ppt/media/image5.jpeg" ContentType="image/jpeg"/>
  <Override PartName="/ppt/media/image19.jpeg" ContentType="image/jpeg"/>
  <Override PartName="/ppt/media/image1.jpeg" ContentType="image/jpeg"/>
  <Override PartName="/ppt/media/image3.jpeg" ContentType="image/jpeg"/>
  <Override PartName="/ppt/media/image26.jpeg" ContentType="image/jpeg"/>
  <Override PartName="/ppt/media/image18.jpeg" ContentType="image/jpeg"/>
  <Override PartName="/ppt/media/image24.jpeg" ContentType="image/jpeg"/>
  <Override PartName="/ppt/media/image16.jpeg" ContentType="image/jpeg"/>
  <Override PartName="/ppt/media/image23.jpeg" ContentType="image/jpeg"/>
  <Override PartName="/ppt/media/image15.jpeg" ContentType="image/jpeg"/>
  <Override PartName="/ppt/media/image22.jpeg" ContentType="image/jpeg"/>
  <Override PartName="/ppt/media/image14.jpeg" ContentType="image/jpeg"/>
  <Override PartName="/ppt/media/image2.png" ContentType="image/pn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9144000" cy="51435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r>
              <a:rPr b="0" lang="en-US" sz="1400" spc="-1" strike="noStrike">
                <a:solidFill>
                  <a:srgbClr val="000000"/>
                </a:solidFill>
                <a:latin typeface="Arial"/>
              </a:rPr>
              <a:t>Click to move the slide</a:t>
            </a:r>
            <a:endParaRPr b="0" lang="en-US" sz="1400" spc="-1" strike="noStrike">
              <a:solidFill>
                <a:srgbClr val="000000"/>
              </a:solidFill>
              <a:latin typeface="Arial"/>
            </a:endParaRPr>
          </a:p>
        </p:txBody>
      </p:sp>
      <p:sp>
        <p:nvSpPr>
          <p:cNvPr id="79"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Click to edit the notes format</a:t>
            </a:r>
            <a:endParaRPr b="0" lang="en-US" sz="2000" spc="-1" strike="noStrike">
              <a:solidFill>
                <a:srgbClr val="000000"/>
              </a:solidFill>
              <a:latin typeface="Arial"/>
            </a:endParaRPr>
          </a:p>
        </p:txBody>
      </p:sp>
      <p:sp>
        <p:nvSpPr>
          <p:cNvPr id="80" name="PlaceHolder 3"/>
          <p:cNvSpPr>
            <a:spLocks noGrp="1"/>
          </p:cNvSpPr>
          <p:nvPr>
            <p:ph type="hdr"/>
          </p:nvPr>
        </p:nvSpPr>
        <p:spPr>
          <a:xfrm>
            <a:off x="0" y="0"/>
            <a:ext cx="3372840" cy="502560"/>
          </a:xfrm>
          <a:prstGeom prst="rect">
            <a:avLst/>
          </a:prstGeom>
          <a:noFill/>
          <a:ln w="0">
            <a:noFill/>
          </a:ln>
        </p:spPr>
        <p:txBody>
          <a:bodyPr lIns="0" rIns="0" tIns="0" bIns="0" anchor="t">
            <a:noAutofit/>
          </a:bodyPr>
          <a:p>
            <a:pPr indent="0">
              <a:buNone/>
            </a:pPr>
            <a:r>
              <a:rPr b="0" lang="en-US" sz="1400" spc="-1" strike="noStrike">
                <a:solidFill>
                  <a:srgbClr val="000000"/>
                </a:solidFill>
                <a:latin typeface="Times New Roman"/>
              </a:rPr>
              <a:t>&lt;header&gt;</a:t>
            </a:r>
            <a:endParaRPr b="0" lang="en-US" sz="1400" spc="-1" strike="noStrike">
              <a:solidFill>
                <a:srgbClr val="000000"/>
              </a:solidFill>
              <a:latin typeface="Times New Roman"/>
            </a:endParaRPr>
          </a:p>
        </p:txBody>
      </p:sp>
      <p:sp>
        <p:nvSpPr>
          <p:cNvPr id="81" name="PlaceHolder 4"/>
          <p:cNvSpPr>
            <a:spLocks noGrp="1"/>
          </p:cNvSpPr>
          <p:nvPr>
            <p:ph type="dt" idx="3"/>
          </p:nvPr>
        </p:nvSpPr>
        <p:spPr>
          <a:xfrm>
            <a:off x="4399200" y="0"/>
            <a:ext cx="3372840" cy="502560"/>
          </a:xfrm>
          <a:prstGeom prst="rect">
            <a:avLst/>
          </a:prstGeom>
          <a:noFill/>
          <a:ln w="0">
            <a:noFill/>
          </a:ln>
        </p:spPr>
        <p:txBody>
          <a:bodyPr lIns="0" rIns="0" tIns="0" bIns="0" anchor="t">
            <a:noAutofit/>
          </a:bodyPr>
          <a:lstStyle>
            <a:lvl1pPr indent="0" algn="r">
              <a:buNone/>
              <a:defRPr b="0" lang="en-US" sz="1400" spc="-1" strike="noStrike">
                <a:solidFill>
                  <a:srgbClr val="000000"/>
                </a:solidFill>
                <a:latin typeface="Times New Roman"/>
              </a:defRPr>
            </a:lvl1pPr>
          </a:lstStyle>
          <a:p>
            <a:pPr indent="0" algn="r">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82" name="PlaceHolder 5"/>
          <p:cNvSpPr>
            <a:spLocks noGrp="1"/>
          </p:cNvSpPr>
          <p:nvPr>
            <p:ph type="ftr" idx="4"/>
          </p:nvPr>
        </p:nvSpPr>
        <p:spPr>
          <a:xfrm>
            <a:off x="0" y="9555480"/>
            <a:ext cx="3372840" cy="502560"/>
          </a:xfrm>
          <a:prstGeom prst="rect">
            <a:avLst/>
          </a:prstGeom>
          <a:noFill/>
          <a:ln w="0">
            <a:noFill/>
          </a:ln>
        </p:spPr>
        <p:txBody>
          <a:bodyPr lIns="0" rIns="0" tIns="0" bIns="0" anchor="b">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83" name="PlaceHolder 6"/>
          <p:cNvSpPr>
            <a:spLocks noGrp="1"/>
          </p:cNvSpPr>
          <p:nvPr>
            <p:ph type="sldNum" idx="5"/>
          </p:nvPr>
        </p:nvSpPr>
        <p:spPr>
          <a:xfrm>
            <a:off x="4399200" y="9555480"/>
            <a:ext cx="3372840" cy="502560"/>
          </a:xfrm>
          <a:prstGeom prst="rect">
            <a:avLst/>
          </a:prstGeom>
          <a:noFill/>
          <a:ln w="0">
            <a:noFill/>
          </a:ln>
        </p:spPr>
        <p:txBody>
          <a:bodyPr lIns="0" rIns="0" tIns="0" bIns="0" anchor="b">
            <a:noAutofit/>
          </a:bodyPr>
          <a:lstStyle>
            <a:lvl1pPr indent="0" algn="r">
              <a:buNone/>
              <a:defRPr b="0" lang="en-US" sz="1400" spc="-1" strike="noStrike">
                <a:solidFill>
                  <a:srgbClr val="000000"/>
                </a:solidFill>
                <a:latin typeface="Times New Roman"/>
              </a:defRPr>
            </a:lvl1pPr>
          </a:lstStyle>
          <a:p>
            <a:pPr indent="0" algn="r">
              <a:buNone/>
            </a:pPr>
            <a:fld id="{F6FBBB9E-9BAB-4C2B-800B-4A2A82A92C6C}"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hyperlink" Target="https://wwals.net/issues/testing/" TargetMode="External"/><Relationship Id="rId2" Type="http://schemas.openxmlformats.org/officeDocument/2006/relationships/hyperlink" Target="https://www.wwals.net/pictures/2023-06-25--wq-franklinville-withlacoochee-river/reeling-in.html" TargetMode="External"/><Relationship Id="rId3" Type="http://schemas.openxmlformats.org/officeDocument/2006/relationships/slide" Target="../slides/slide1.xml"/><Relationship Id="rId4"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hyperlink" Target="https://www.google.com/maps/d/u/0/viewer?mid=1n4Q4zSxir_T8o4kdkOCRxeCeOrA&amp;ll=31.0826266789567%2C-83.1908265529175&amp;z=15" TargetMode="External"/><Relationship Id="rId2" Type="http://schemas.openxmlformats.org/officeDocument/2006/relationships/slide" Target="../slides/slide11.xml"/><Relationship Id="rId3"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hyperlink" Target="https://wwals.net/2023/09/08/filthy-upstream-withlacoochee-clean-downstream-and-little-and-alapaha-rivers-2023-09-07/" TargetMode="External"/><Relationship Id="rId2" Type="http://schemas.openxmlformats.org/officeDocument/2006/relationships/slide" Target="../slides/slide13.xml"/><Relationship Id="rId3"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hyperlink" Target="https://wwals.net/?p=59355" TargetMode="External"/><Relationship Id="rId2" Type="http://schemas.openxmlformats.org/officeDocument/2006/relationships/slide" Target="../slides/slide16.xml"/><Relationship Id="rId3"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hyperlink" Target="https://www.bing.com/ck/a?!&amp;&amp;p=c4c0c85b62bf19e6JmltdHM9MTY5NTM0MDgwMCZpZ3VpZD0yZGNlOTc2Ny1hMzcyLTY2NDItMTY3OC04NDNhYTIzMDY3MTkmaW5zaWQ9NTI2Mw&amp;ptn=3&amp;hsh=3&amp;fclid=2dce9767-a372-6642-1678-843aa2306719&amp;psq=withlacoochee+tmdl+lead&amp;u=a1aHR0cHM6Ly9lcGQuZ2VvcmdpYS5nb3YvZG9jdW1lbnQvcHVibGljYXRpb24vbGVhZC10bWRsLXJlcG9ydC0yMDE3L2Rvd25sb2Fk&amp;ntb=1" TargetMode="External"/><Relationship Id="rId2" Type="http://schemas.openxmlformats.org/officeDocument/2006/relationships/slide" Target="../slides/slide17.xml"/><Relationship Id="rId3"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hyperlink" Target="https://wwals.net/2019/01/18/testing-for-firefighting-chemicals-in-wells-and-waterways-2019-01-18/" TargetMode="External"/><Relationship Id="rId2" Type="http://schemas.openxmlformats.org/officeDocument/2006/relationships/slide" Target="../slides/slide18.xml"/><Relationship Id="rId3"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hyperlink" Target="https://wwals.net/2022/10/18/forever-chemicals-contaminate-withlacoochee-river-in-georgia-and-florida-2022-10-18/" TargetMode="External"/><Relationship Id="rId2" Type="http://schemas.openxmlformats.org/officeDocument/2006/relationships/hyperlink" Target="https://wwals.net/2023/01/20/pfas-in-fish-in-alapaha-river-2023-01-17/" TargetMode="External"/><Relationship Id="rId3" Type="http://schemas.openxmlformats.org/officeDocument/2006/relationships/slide" Target="../slides/slide19.xml"/><Relationship Id="rId4"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hyperlink" Target="https://wwals.net/2021/06/27/cattle-and-hogs-withlacoochee-river-water-quality-status/" TargetMode="External"/><Relationship Id="rId2" Type="http://schemas.openxmlformats.org/officeDocument/2006/relationships/slide" Target="../slides/slide20.xml"/><Relationship Id="rId3"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hyperlink" Target="https://wwals.net/2020/05/10/send-your-comment-on-ga-epd-valdosta-wastewater-consent-order-albany-herald/" TargetMode="External"/><Relationship Id="rId2" Type="http://schemas.openxmlformats.org/officeDocument/2006/relationships/hyperlink" Target="https://wwals.net/2020/01/30/florida-counties-task-force-in-valdosta-about-sewage-2020-01-08/" TargetMode="External"/><Relationship Id="rId3" Type="http://schemas.openxmlformats.org/officeDocument/2006/relationships/hyperlink" Target="https://wwals.net/2023/07/26/valdosta-notified-ga-epd-four-days-after-the-latest-knights-creek-sewage-spill-2023-07-06/" TargetMode="External"/><Relationship Id="rId4" Type="http://schemas.openxmlformats.org/officeDocument/2006/relationships/slide" Target="../slides/slide21.xml"/><Relationship Id="rId5"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hyperlink" Target="https://www.knowyourriver.com" TargetMode="External"/><Relationship Id="rId2" Type="http://schemas.openxmlformats.org/officeDocument/2006/relationships/slide" Target="../slides/slide27.xml"/><Relationship Id="rId3"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hyperlink" Target="https://www.bing.com/ck/a?!&amp;&amp;p=7d06e9f3735d6772JmltdHM9MTY5NTYwMDAwMCZpZ3VpZD0yZGNlOTc2Ny1hMzcyLTY2NDItMTY3OC04NDNhYTIzMDY3MTkmaW5zaWQ9NTYzMQ&amp;ptn=3&amp;hsh=3&amp;fclid=2dce9767-a372-6642-1678-843aa2306719&amp;psq=georgia+adopt-a-stream+e.+coli+levels&amp;u=a1aHR0cHM6Ly9lcGQuZ2VvcmdpYS5nb3YvZG9jdW1lbnQvcHVibGljYXRpb24vdHNkLWJhY3RlcmlhLWNyaXRlcmlhLWZpbmFscGRmL2Rvd-KApg&amp;ntb=1" TargetMode="External"/><Relationship Id="rId2" Type="http://schemas.openxmlformats.org/officeDocument/2006/relationships/slide" Target="../slides/slide3.xml"/><Relationship Id="rId3"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sldImg"/>
          </p:nvPr>
        </p:nvSpPr>
        <p:spPr>
          <a:xfrm>
            <a:off x="381240" y="685800"/>
            <a:ext cx="6095880" cy="3428640"/>
          </a:xfrm>
          <a:prstGeom prst="rect">
            <a:avLst/>
          </a:prstGeom>
          <a:ln w="0">
            <a:noFill/>
          </a:ln>
        </p:spPr>
      </p:sp>
      <p:sp>
        <p:nvSpPr>
          <p:cNvPr id="173"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u="sng">
                <a:solidFill>
                  <a:schemeClr val="hlink"/>
                </a:solidFill>
                <a:uFillTx/>
                <a:latin typeface="Arial"/>
                <a:hlinkClick r:id="rId1"/>
              </a:rPr>
              <a:t>https://wwals.net/issues/testing/</a:t>
            </a:r>
            <a:r>
              <a:rPr b="0" lang="en" sz="1100" spc="-1" strike="noStrike">
                <a:solidFill>
                  <a:srgbClr val="000000"/>
                </a:solidFill>
                <a:latin typeface="Arial"/>
              </a:rPr>
              <a:t> </a:t>
            </a:r>
            <a:r>
              <a:rPr b="0" lang="en" sz="1100" spc="-1" strike="noStrike" u="sng">
                <a:solidFill>
                  <a:schemeClr val="hlink"/>
                </a:solidFill>
                <a:uFillTx/>
                <a:latin typeface="Arial"/>
                <a:hlinkClick r:id="rId2"/>
              </a:rPr>
              <a:t>https://www.wwals.net/pictures/2023-06-25--wq-franklinville-withlacoochee-river/reeling-in.html</a:t>
            </a:r>
            <a:r>
              <a:rPr b="0" lang="en" sz="1100" spc="-1" strike="noStrike">
                <a:solidFill>
                  <a:srgbClr val="000000"/>
                </a:solidFill>
                <a:latin typeface="Arial"/>
              </a:rPr>
              <a:t> </a:t>
            </a:r>
            <a:endParaRPr b="0" lang="en-US" sz="1100" spc="-1" strike="noStrike">
              <a:solidFill>
                <a:srgbClr val="000000"/>
              </a:solidFill>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sldImg"/>
          </p:nvPr>
        </p:nvSpPr>
        <p:spPr>
          <a:xfrm>
            <a:off x="381240" y="685800"/>
            <a:ext cx="6095520" cy="3428640"/>
          </a:xfrm>
          <a:prstGeom prst="rect">
            <a:avLst/>
          </a:prstGeom>
          <a:ln w="0">
            <a:noFill/>
          </a:ln>
        </p:spPr>
      </p:sp>
      <p:sp>
        <p:nvSpPr>
          <p:cNvPr id="187"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a:solidFill>
                  <a:srgbClr val="000000"/>
                </a:solidFill>
                <a:latin typeface="Arial"/>
              </a:rPr>
              <a:t>533 cfu/100 mL, Beaverdam Street @ Main Street https://wwals.net/2022/11/15/creeks-bad-ok-river-water-quality-2022-11-13/</a:t>
            </a:r>
            <a:endParaRPr b="0" lang="en-US" sz="1100" spc="-1" strike="noStrike">
              <a:solidFill>
                <a:srgbClr val="000000"/>
              </a:solidFill>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sldImg"/>
          </p:nvPr>
        </p:nvSpPr>
        <p:spPr>
          <a:xfrm>
            <a:off x="381240" y="685800"/>
            <a:ext cx="6095520" cy="3428640"/>
          </a:xfrm>
          <a:prstGeom prst="rect">
            <a:avLst/>
          </a:prstGeom>
          <a:ln w="0">
            <a:noFill/>
          </a:ln>
        </p:spPr>
      </p:sp>
      <p:sp>
        <p:nvSpPr>
          <p:cNvPr id="189"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u="sng">
                <a:solidFill>
                  <a:schemeClr val="hlink"/>
                </a:solidFill>
                <a:uFillTx/>
                <a:latin typeface="Arial"/>
                <a:hlinkClick r:id="rId1"/>
              </a:rPr>
              <a:t>https://www.google.com/maps/d/u/0/viewer?mid=1n4Q4zSxir_T8o4kdkOCRxeCeOrA&amp;ll=31.0826266789567%2C-83.1908265529175&amp;z=15</a:t>
            </a:r>
            <a:r>
              <a:rPr b="0" lang="en" sz="1100" spc="-1" strike="noStrike">
                <a:solidFill>
                  <a:srgbClr val="000000"/>
                </a:solidFill>
                <a:latin typeface="Arial"/>
              </a:rPr>
              <a:t> </a:t>
            </a:r>
            <a:endParaRPr b="0" lang="en-US" sz="1100" spc="-1" strike="noStrike">
              <a:solidFill>
                <a:srgbClr val="000000"/>
              </a:solidFill>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sldImg"/>
          </p:nvPr>
        </p:nvSpPr>
        <p:spPr>
          <a:xfrm>
            <a:off x="381240" y="685800"/>
            <a:ext cx="6095520" cy="3428640"/>
          </a:xfrm>
          <a:prstGeom prst="rect">
            <a:avLst/>
          </a:prstGeom>
          <a:ln w="0">
            <a:noFill/>
          </a:ln>
        </p:spPr>
      </p:sp>
      <p:sp>
        <p:nvSpPr>
          <p:cNvPr id="191"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a:solidFill>
                  <a:srgbClr val="000000"/>
                </a:solidFill>
                <a:latin typeface="Arial"/>
              </a:rPr>
              <a:t>https://wwals.net/2022/07/15/withlacoochee-river-ok-cat-creek-bad-2022-07-14/</a:t>
            </a:r>
            <a:endParaRPr b="0" lang="en-US" sz="1100" spc="-1" strike="noStrike">
              <a:solidFill>
                <a:srgbClr val="000000"/>
              </a:solidFill>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PlaceHolder 1"/>
          <p:cNvSpPr>
            <a:spLocks noGrp="1"/>
          </p:cNvSpPr>
          <p:nvPr>
            <p:ph type="sldImg"/>
          </p:nvPr>
        </p:nvSpPr>
        <p:spPr>
          <a:xfrm>
            <a:off x="381240" y="685800"/>
            <a:ext cx="6095520" cy="3428640"/>
          </a:xfrm>
          <a:prstGeom prst="rect">
            <a:avLst/>
          </a:prstGeom>
          <a:ln w="0">
            <a:noFill/>
          </a:ln>
        </p:spPr>
      </p:sp>
      <p:sp>
        <p:nvSpPr>
          <p:cNvPr id="193"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u="sng">
                <a:solidFill>
                  <a:schemeClr val="hlink"/>
                </a:solidFill>
                <a:uFillTx/>
                <a:latin typeface="Arial"/>
                <a:hlinkClick r:id="rId1"/>
              </a:rPr>
              <a:t>https://wwals.net/2023/09/08/filthy-upstream-withlacoochee-clean-downstream-and-little-and-alapaha-rivers-2023-09-07/</a:t>
            </a:r>
            <a:r>
              <a:rPr b="0" lang="en" sz="1100" spc="-1" strike="noStrike">
                <a:solidFill>
                  <a:srgbClr val="000000"/>
                </a:solidFill>
                <a:latin typeface="Arial"/>
              </a:rPr>
              <a:t> </a:t>
            </a:r>
            <a:endParaRPr b="0" lang="en-US" sz="1100" spc="-1" strike="noStrike">
              <a:solidFill>
                <a:srgbClr val="000000"/>
              </a:solidFill>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sldImg"/>
          </p:nvPr>
        </p:nvSpPr>
        <p:spPr>
          <a:xfrm>
            <a:off x="381240" y="685800"/>
            <a:ext cx="6095520" cy="3428640"/>
          </a:xfrm>
          <a:prstGeom prst="rect">
            <a:avLst/>
          </a:prstGeom>
          <a:ln w="0">
            <a:noFill/>
          </a:ln>
        </p:spPr>
      </p:sp>
      <p:sp>
        <p:nvSpPr>
          <p:cNvPr id="195"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15000"/>
              </a:lnSpc>
              <a:buNone/>
              <a:tabLst>
                <a:tab algn="l" pos="0"/>
              </a:tabLst>
            </a:pPr>
            <a:r>
              <a:rPr b="0" lang="en" sz="1100" spc="-1" strike="noStrike" u="sng">
                <a:solidFill>
                  <a:srgbClr val="1155cc"/>
                </a:solidFill>
                <a:highlight>
                  <a:srgbClr val="ffffff"/>
                </a:highlight>
                <a:uFillTx/>
                <a:latin typeface="Arial"/>
                <a:hlinkClick r:id="rId1"/>
              </a:rPr>
              <a:t>https://wwals.net/?p=59355</a:t>
            </a:r>
            <a:endParaRPr b="0" lang="en-US" sz="1100" spc="-1" strike="noStrike">
              <a:solidFill>
                <a:srgbClr val="000000"/>
              </a:solidFill>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type="sldImg"/>
          </p:nvPr>
        </p:nvSpPr>
        <p:spPr>
          <a:xfrm>
            <a:off x="381240" y="685800"/>
            <a:ext cx="6095520" cy="3428640"/>
          </a:xfrm>
          <a:prstGeom prst="rect">
            <a:avLst/>
          </a:prstGeom>
          <a:ln w="0">
            <a:noFill/>
          </a:ln>
        </p:spPr>
      </p:sp>
      <p:sp>
        <p:nvSpPr>
          <p:cNvPr id="197"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a:solidFill>
                  <a:srgbClr val="000000"/>
                </a:solidFill>
                <a:latin typeface="Arial"/>
              </a:rPr>
              <a:t>Total Maximum Daily Load Evaluation for Three Segments in the Suwannee River Basin for Lead Submitted to: The U.S. Environmental Protection Agency Region 4 Atlanta, Georgia Submitted by: The Georgia Department of Natural Resources Environmental Protection Division Atlanta, Georgia April 2017 </a:t>
            </a:r>
            <a:r>
              <a:rPr b="0" lang="en" sz="1100" spc="-1" strike="noStrike" u="sng">
                <a:solidFill>
                  <a:schemeClr val="hlink"/>
                </a:solidFill>
                <a:uFillTx/>
                <a:latin typeface="Arial"/>
                <a:hlinkClick r:id="rId1"/>
              </a:rPr>
              <a:t>https://www.bing.com/ck/a?!&amp;&amp;p=c4c0c85b62bf19e6JmltdHM9MTY5NTM0MDgwMCZpZ3VpZD0yZGNlOTc2Ny1hMzcyLTY2NDItMTY3OC04NDNhYTIzMDY3MTkmaW5zaWQ9NTI2Mw&amp;ptn=3&amp;hsh=3&amp;fclid=2dce9767-a372-6642-1678-843aa2306719&amp;psq=withlacoochee+tmdl+lead&amp;u=a1aHR0cHM6Ly9lcGQuZ2VvcmdpYS5nb3YvZG9jdW1lbnQvcHVibGljYXRpb24vbGVhZC10bWRsLXJlcG9ydC0yMDE3L2Rvd25sb2Fk&amp;ntb=1</a:t>
            </a:r>
            <a:r>
              <a:rPr b="0" lang="en" sz="1100" spc="-1" strike="noStrike">
                <a:solidFill>
                  <a:srgbClr val="000000"/>
                </a:solidFill>
                <a:latin typeface="Arial"/>
              </a:rPr>
              <a:t> </a:t>
            </a:r>
            <a:endParaRPr b="0" lang="en-US" sz="1100" spc="-1" strike="noStrike">
              <a:solidFill>
                <a:srgbClr val="000000"/>
              </a:solidFill>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sldImg"/>
          </p:nvPr>
        </p:nvSpPr>
        <p:spPr>
          <a:xfrm>
            <a:off x="381240" y="685800"/>
            <a:ext cx="6095520" cy="3428640"/>
          </a:xfrm>
          <a:prstGeom prst="rect">
            <a:avLst/>
          </a:prstGeom>
          <a:ln w="0">
            <a:noFill/>
          </a:ln>
        </p:spPr>
      </p:sp>
      <p:sp>
        <p:nvSpPr>
          <p:cNvPr id="199"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u="sng">
                <a:solidFill>
                  <a:schemeClr val="hlink"/>
                </a:solidFill>
                <a:uFillTx/>
                <a:latin typeface="Arial"/>
                <a:hlinkClick r:id="rId1"/>
              </a:rPr>
              <a:t>https://wwals.net/2019/01/18/testing-for-firefighting-chemicals-in-wells-and-waterways-2019-01-18/</a:t>
            </a:r>
            <a:r>
              <a:rPr b="0" lang="en" sz="1100" spc="-1" strike="noStrike">
                <a:solidFill>
                  <a:srgbClr val="000000"/>
                </a:solidFill>
                <a:latin typeface="Arial"/>
              </a:rPr>
              <a:t> </a:t>
            </a:r>
            <a:endParaRPr b="0" lang="en-US" sz="1100" spc="-1" strike="noStrike">
              <a:solidFill>
                <a:srgbClr val="000000"/>
              </a:solidFill>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sldImg"/>
          </p:nvPr>
        </p:nvSpPr>
        <p:spPr>
          <a:xfrm>
            <a:off x="381240" y="685800"/>
            <a:ext cx="6095520" cy="3428640"/>
          </a:xfrm>
          <a:prstGeom prst="rect">
            <a:avLst/>
          </a:prstGeom>
          <a:ln w="0">
            <a:noFill/>
          </a:ln>
        </p:spPr>
      </p:sp>
      <p:sp>
        <p:nvSpPr>
          <p:cNvPr id="201"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u="sng">
                <a:solidFill>
                  <a:schemeClr val="hlink"/>
                </a:solidFill>
                <a:uFillTx/>
                <a:latin typeface="Arial"/>
                <a:hlinkClick r:id="rId1"/>
              </a:rPr>
              <a:t>https://wwals.net/2022/10/18/forever-chemicals-contaminate-withlacoochee-river-in-georgia-and-florida-2022-10-18/</a:t>
            </a:r>
            <a:r>
              <a:rPr b="0" lang="en" sz="1100" spc="-1" strike="noStrike">
                <a:solidFill>
                  <a:srgbClr val="000000"/>
                </a:solidFill>
                <a:latin typeface="Arial"/>
              </a:rPr>
              <a:t> </a:t>
            </a:r>
            <a:r>
              <a:rPr b="0" lang="en" sz="1100" spc="-1" strike="noStrike" u="sng">
                <a:solidFill>
                  <a:schemeClr val="hlink"/>
                </a:solidFill>
                <a:uFillTx/>
                <a:latin typeface="Arial"/>
                <a:hlinkClick r:id="rId2"/>
              </a:rPr>
              <a:t>https://wwals.net/2023/01/20/pfas-in-fish-in-alapaha-river-2023-01-17/</a:t>
            </a:r>
            <a:r>
              <a:rPr b="0" lang="en" sz="1100" spc="-1" strike="noStrike">
                <a:solidFill>
                  <a:srgbClr val="000000"/>
                </a:solidFill>
                <a:latin typeface="Arial"/>
              </a:rPr>
              <a:t> </a:t>
            </a:r>
            <a:endParaRPr b="0" lang="en-US" sz="1100" spc="-1" strike="noStrike">
              <a:solidFill>
                <a:srgbClr val="000000"/>
              </a:solidFill>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sldImg"/>
          </p:nvPr>
        </p:nvSpPr>
        <p:spPr>
          <a:xfrm>
            <a:off x="381240" y="685800"/>
            <a:ext cx="6095520" cy="3428640"/>
          </a:xfrm>
          <a:prstGeom prst="rect">
            <a:avLst/>
          </a:prstGeom>
          <a:ln w="0">
            <a:noFill/>
          </a:ln>
        </p:spPr>
      </p:sp>
      <p:sp>
        <p:nvSpPr>
          <p:cNvPr id="175"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a:solidFill>
                  <a:srgbClr val="000000"/>
                </a:solidFill>
                <a:latin typeface="Arial"/>
              </a:rPr>
              <a:t>https://wwals.net/2023/01/07/bad-creeks-and-withlacoochee-river-2023-01-06/</a:t>
            </a:r>
            <a:endParaRPr b="0" lang="en-US" sz="1100" spc="-1" strike="noStrike">
              <a:solidFill>
                <a:srgbClr val="000000"/>
              </a:solidFill>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sldImg"/>
          </p:nvPr>
        </p:nvSpPr>
        <p:spPr>
          <a:xfrm>
            <a:off x="381240" y="685800"/>
            <a:ext cx="6095520" cy="3428640"/>
          </a:xfrm>
          <a:prstGeom prst="rect">
            <a:avLst/>
          </a:prstGeom>
          <a:ln w="0">
            <a:noFill/>
          </a:ln>
        </p:spPr>
      </p:sp>
      <p:sp>
        <p:nvSpPr>
          <p:cNvPr id="203"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u="sng">
                <a:solidFill>
                  <a:schemeClr val="hlink"/>
                </a:solidFill>
                <a:uFillTx/>
                <a:latin typeface="Arial"/>
                <a:hlinkClick r:id="rId1"/>
              </a:rPr>
              <a:t>https://wwals.net/2021/06/27/cattle-and-hogs-withlacoochee-river-water-quality-status/</a:t>
            </a:r>
            <a:r>
              <a:rPr b="0" lang="en" sz="1100" spc="-1" strike="noStrike">
                <a:solidFill>
                  <a:srgbClr val="000000"/>
                </a:solidFill>
                <a:latin typeface="Arial"/>
              </a:rPr>
              <a:t> </a:t>
            </a:r>
            <a:endParaRPr b="0" lang="en-US" sz="1100" spc="-1" strike="noStrike">
              <a:solidFill>
                <a:srgbClr val="000000"/>
              </a:solidFill>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PlaceHolder 1"/>
          <p:cNvSpPr>
            <a:spLocks noGrp="1"/>
          </p:cNvSpPr>
          <p:nvPr>
            <p:ph type="sldImg"/>
          </p:nvPr>
        </p:nvSpPr>
        <p:spPr>
          <a:xfrm>
            <a:off x="381240" y="685800"/>
            <a:ext cx="6095520" cy="3428640"/>
          </a:xfrm>
          <a:prstGeom prst="rect">
            <a:avLst/>
          </a:prstGeom>
          <a:ln w="0">
            <a:noFill/>
          </a:ln>
        </p:spPr>
      </p:sp>
      <p:sp>
        <p:nvSpPr>
          <p:cNvPr id="205"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u="sng">
                <a:solidFill>
                  <a:schemeClr val="hlink"/>
                </a:solidFill>
                <a:uFillTx/>
                <a:latin typeface="Arial"/>
                <a:hlinkClick r:id="rId1"/>
              </a:rPr>
              <a:t>https://wwals.net/2020/05/10/send-your-comment-on-ga-epd-valdosta-wastewater-consent-order-albany-herald/</a:t>
            </a:r>
            <a:r>
              <a:rPr b="0" lang="en" sz="1100" spc="-1" strike="noStrike">
                <a:solidFill>
                  <a:srgbClr val="000000"/>
                </a:solidFill>
                <a:latin typeface="Arial"/>
              </a:rPr>
              <a:t>  </a:t>
            </a:r>
            <a:r>
              <a:rPr b="0" lang="en" sz="1100" spc="-1" strike="noStrike" u="sng">
                <a:solidFill>
                  <a:schemeClr val="hlink"/>
                </a:solidFill>
                <a:uFillTx/>
                <a:latin typeface="Arial"/>
                <a:hlinkClick r:id="rId2"/>
              </a:rPr>
              <a:t>https://wwals.net/2020/01/30/florida-counties-task-force-in-valdosta-about-sewage-2020-01-08/</a:t>
            </a:r>
            <a:r>
              <a:rPr b="0" lang="en" sz="1100" spc="-1" strike="noStrike">
                <a:solidFill>
                  <a:srgbClr val="000000"/>
                </a:solidFill>
                <a:latin typeface="Arial"/>
              </a:rPr>
              <a:t>  </a:t>
            </a:r>
            <a:r>
              <a:rPr b="0" lang="en" sz="1100" spc="-1" strike="noStrike" u="sng">
                <a:solidFill>
                  <a:schemeClr val="hlink"/>
                </a:solidFill>
                <a:uFillTx/>
                <a:latin typeface="Arial"/>
                <a:hlinkClick r:id="rId3"/>
              </a:rPr>
              <a:t>https://wwals.net/2023/07/26/valdosta-notified-ga-epd-four-days-after-the-latest-knights-creek-sewage-spill-2023-07-06/</a:t>
            </a:r>
            <a:r>
              <a:rPr b="0" lang="en" sz="1100" spc="-1" strike="noStrike">
                <a:solidFill>
                  <a:srgbClr val="000000"/>
                </a:solidFill>
                <a:latin typeface="Arial"/>
              </a:rPr>
              <a:t> </a:t>
            </a:r>
            <a:endParaRPr b="0" lang="en-US" sz="1100" spc="-1" strike="noStrike">
              <a:solidFill>
                <a:srgbClr val="000000"/>
              </a:solidFill>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type="sldImg"/>
          </p:nvPr>
        </p:nvSpPr>
        <p:spPr>
          <a:xfrm>
            <a:off x="381240" y="685800"/>
            <a:ext cx="6095520" cy="3428640"/>
          </a:xfrm>
          <a:prstGeom prst="rect">
            <a:avLst/>
          </a:prstGeom>
          <a:ln w="0">
            <a:noFill/>
          </a:ln>
        </p:spPr>
      </p:sp>
      <p:sp>
        <p:nvSpPr>
          <p:cNvPr id="207"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u="sng">
                <a:solidFill>
                  <a:schemeClr val="hlink"/>
                </a:solidFill>
                <a:uFillTx/>
                <a:latin typeface="Arial"/>
                <a:hlinkClick r:id="rId1"/>
              </a:rPr>
              <a:t>https://www.knowyourriver.com</a:t>
            </a:r>
            <a:r>
              <a:rPr b="0" lang="en" sz="1100" spc="-1" strike="noStrike">
                <a:solidFill>
                  <a:srgbClr val="000000"/>
                </a:solidFill>
                <a:latin typeface="Arial"/>
              </a:rPr>
              <a:t> </a:t>
            </a:r>
            <a:endParaRPr b="0" lang="en-US" sz="1100" spc="-1" strike="noStrike">
              <a:solidFill>
                <a:srgbClr val="000000"/>
              </a:solidFill>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sldImg"/>
          </p:nvPr>
        </p:nvSpPr>
        <p:spPr>
          <a:xfrm>
            <a:off x="381240" y="685800"/>
            <a:ext cx="6095520" cy="3428640"/>
          </a:xfrm>
          <a:prstGeom prst="rect">
            <a:avLst/>
          </a:prstGeom>
          <a:ln w="0">
            <a:noFill/>
          </a:ln>
        </p:spPr>
      </p:sp>
      <p:sp>
        <p:nvSpPr>
          <p:cNvPr id="177"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endParaRPr b="0" lang="en-US" sz="1100" spc="-1" strike="noStrike">
              <a:solidFill>
                <a:srgbClr val="000000"/>
              </a:solidFill>
              <a:latin typeface="Arial"/>
            </a:endParaRPr>
          </a:p>
          <a:p>
            <a:pPr indent="0">
              <a:lnSpc>
                <a:spcPct val="100000"/>
              </a:lnSpc>
              <a:buNone/>
              <a:tabLst>
                <a:tab algn="l" pos="0"/>
              </a:tabLst>
            </a:pPr>
            <a:r>
              <a:rPr b="0" lang="en" sz="1050" spc="-1" strike="noStrike" u="sng">
                <a:solidFill>
                  <a:srgbClr val="444444"/>
                </a:solidFill>
                <a:highlight>
                  <a:srgbClr val="ffffff"/>
                </a:highlight>
                <a:uFillTx/>
                <a:latin typeface="Roboto"/>
                <a:ea typeface="Roboto"/>
                <a:hlinkClick r:id="rId1"/>
              </a:rPr>
              <a:t>https://epd.georgia.gov/document/publication/tsd-bacteria-criteria-finalpdf</a:t>
            </a:r>
            <a:r>
              <a:rPr b="0" lang="en" sz="1100" spc="-1" strike="noStrike">
                <a:solidFill>
                  <a:srgbClr val="000000"/>
                </a:solidFill>
                <a:latin typeface="Roboto"/>
                <a:ea typeface="Roboto"/>
              </a:rPr>
              <a:t> </a:t>
            </a:r>
            <a:endParaRPr b="0" lang="en-US" sz="1100" spc="-1" strike="noStrike">
              <a:solidFill>
                <a:srgbClr val="000000"/>
              </a:solidFill>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sldImg"/>
          </p:nvPr>
        </p:nvSpPr>
        <p:spPr>
          <a:xfrm>
            <a:off x="381240" y="685800"/>
            <a:ext cx="6095520" cy="3428640"/>
          </a:xfrm>
          <a:prstGeom prst="rect">
            <a:avLst/>
          </a:prstGeom>
          <a:ln w="0">
            <a:noFill/>
          </a:ln>
        </p:spPr>
      </p:sp>
      <p:sp>
        <p:nvSpPr>
          <p:cNvPr id="179"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a:solidFill>
                  <a:srgbClr val="000000"/>
                </a:solidFill>
                <a:latin typeface="Arial"/>
              </a:rPr>
              <a:t>https://wwals.net/2023/03/07/pictures-mayor-and-chairmans-paddle-2023-03-04/</a:t>
            </a:r>
            <a:endParaRPr b="0" lang="en-US" sz="1100" spc="-1" strike="noStrike">
              <a:solidFill>
                <a:srgbClr val="000000"/>
              </a:solidFill>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sldImg"/>
          </p:nvPr>
        </p:nvSpPr>
        <p:spPr>
          <a:xfrm>
            <a:off x="381240" y="685800"/>
            <a:ext cx="6095520" cy="3428640"/>
          </a:xfrm>
          <a:prstGeom prst="rect">
            <a:avLst/>
          </a:prstGeom>
          <a:ln w="0">
            <a:noFill/>
          </a:ln>
        </p:spPr>
      </p:sp>
      <p:sp>
        <p:nvSpPr>
          <p:cNvPr id="181"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a:solidFill>
                  <a:srgbClr val="000000"/>
                </a:solidFill>
                <a:latin typeface="Arial"/>
              </a:rPr>
              <a:t>https://youtu.be/MFrO6Mt10EE?si=fWwPXniEu0cdcDcJ&amp;t=184</a:t>
            </a:r>
            <a:endParaRPr b="0" lang="en-US" sz="1100" spc="-1" strike="noStrike">
              <a:solidFill>
                <a:srgbClr val="000000"/>
              </a:solidFill>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sldImg"/>
          </p:nvPr>
        </p:nvSpPr>
        <p:spPr>
          <a:xfrm>
            <a:off x="381240" y="685800"/>
            <a:ext cx="6095520" cy="3428640"/>
          </a:xfrm>
          <a:prstGeom prst="rect">
            <a:avLst/>
          </a:prstGeom>
          <a:ln w="0">
            <a:noFill/>
          </a:ln>
        </p:spPr>
      </p:sp>
      <p:sp>
        <p:nvSpPr>
          <p:cNvPr id="183"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a:solidFill>
                  <a:srgbClr val="000000"/>
                </a:solidFill>
                <a:latin typeface="Arial"/>
              </a:rPr>
              <a:t>https://wwals.net/2022/11/15/creeks-bad-ok-river-water-quality-2022-11-13/</a:t>
            </a:r>
            <a:endParaRPr b="0" lang="en-US" sz="1100" spc="-1" strike="noStrike">
              <a:solidFill>
                <a:srgbClr val="000000"/>
              </a:solidFill>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sldImg"/>
          </p:nvPr>
        </p:nvSpPr>
        <p:spPr>
          <a:xfrm>
            <a:off x="381240" y="685800"/>
            <a:ext cx="6095520" cy="3428640"/>
          </a:xfrm>
          <a:prstGeom prst="rect">
            <a:avLst/>
          </a:prstGeom>
          <a:ln w="0">
            <a:noFill/>
          </a:ln>
        </p:spPr>
      </p:sp>
      <p:sp>
        <p:nvSpPr>
          <p:cNvPr id="185"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a:solidFill>
                  <a:srgbClr val="000000"/>
                </a:solidFill>
                <a:latin typeface="Arial"/>
              </a:rPr>
              <a:t>https://wwals.net/2022/11/15/creeks-bad-ok-river-water-quality-2022-11-13/</a:t>
            </a:r>
            <a:endParaRPr b="0" lang="en-US" sz="11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585866E4-8F85-4B77-8537-9C1F6AEC0D7A}" type="slidenum">
              <a:t>&lt;#&gt;</a:t>
            </a:fld>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25" name="PlaceHolder 2"/>
          <p:cNvSpPr>
            <a:spLocks noGrp="1"/>
          </p:cNvSpPr>
          <p:nvPr>
            <p:ph/>
          </p:nvPr>
        </p:nvSpPr>
        <p:spPr>
          <a:xfrm>
            <a:off x="311760" y="1152360"/>
            <a:ext cx="852012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26" name="PlaceHolder 3"/>
          <p:cNvSpPr>
            <a:spLocks noGrp="1"/>
          </p:cNvSpPr>
          <p:nvPr>
            <p:ph/>
          </p:nvPr>
        </p:nvSpPr>
        <p:spPr>
          <a:xfrm>
            <a:off x="311760" y="2936880"/>
            <a:ext cx="852012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5" name="PlaceHolder 4"/>
          <p:cNvSpPr>
            <a:spLocks noGrp="1"/>
          </p:cNvSpPr>
          <p:nvPr>
            <p:ph type="sldNum" idx="1"/>
          </p:nvPr>
        </p:nvSpPr>
        <p:spPr/>
        <p:txBody>
          <a:bodyPr/>
          <a:p>
            <a:fld id="{2F9F5AA0-4D86-4530-818F-4C67F0B96C4D}" type="slidenum">
              <a:t>&lt;#&gt;</a:t>
            </a:fld>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28"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29"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30"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31" name="PlaceHolder 5"/>
          <p:cNvSpPr>
            <a:spLocks noGrp="1"/>
          </p:cNvSpPr>
          <p:nvPr>
            <p:ph/>
          </p:nvPr>
        </p:nvSpPr>
        <p:spPr>
          <a:xfrm>
            <a:off x="4677840" y="293688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7" name="PlaceHolder 6"/>
          <p:cNvSpPr>
            <a:spLocks noGrp="1"/>
          </p:cNvSpPr>
          <p:nvPr>
            <p:ph type="sldNum" idx="1"/>
          </p:nvPr>
        </p:nvSpPr>
        <p:spPr/>
        <p:txBody>
          <a:bodyPr/>
          <a:p>
            <a:fld id="{DCD6A0EE-6779-47B9-BD79-238AD4E0A1AD}"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33" name="PlaceHolder 2"/>
          <p:cNvSpPr>
            <a:spLocks noGrp="1"/>
          </p:cNvSpPr>
          <p:nvPr>
            <p:ph/>
          </p:nvPr>
        </p:nvSpPr>
        <p:spPr>
          <a:xfrm>
            <a:off x="311760" y="1152360"/>
            <a:ext cx="274320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34" name="PlaceHolder 3"/>
          <p:cNvSpPr>
            <a:spLocks noGrp="1"/>
          </p:cNvSpPr>
          <p:nvPr>
            <p:ph/>
          </p:nvPr>
        </p:nvSpPr>
        <p:spPr>
          <a:xfrm>
            <a:off x="3192480" y="1152360"/>
            <a:ext cx="274320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35" name="PlaceHolder 4"/>
          <p:cNvSpPr>
            <a:spLocks noGrp="1"/>
          </p:cNvSpPr>
          <p:nvPr>
            <p:ph/>
          </p:nvPr>
        </p:nvSpPr>
        <p:spPr>
          <a:xfrm>
            <a:off x="6073200" y="1152360"/>
            <a:ext cx="274320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36" name="PlaceHolder 5"/>
          <p:cNvSpPr>
            <a:spLocks noGrp="1"/>
          </p:cNvSpPr>
          <p:nvPr>
            <p:ph/>
          </p:nvPr>
        </p:nvSpPr>
        <p:spPr>
          <a:xfrm>
            <a:off x="311760" y="2936880"/>
            <a:ext cx="274320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37" name="PlaceHolder 6"/>
          <p:cNvSpPr>
            <a:spLocks noGrp="1"/>
          </p:cNvSpPr>
          <p:nvPr>
            <p:ph/>
          </p:nvPr>
        </p:nvSpPr>
        <p:spPr>
          <a:xfrm>
            <a:off x="3192480" y="2936880"/>
            <a:ext cx="274320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38" name="PlaceHolder 7"/>
          <p:cNvSpPr>
            <a:spLocks noGrp="1"/>
          </p:cNvSpPr>
          <p:nvPr>
            <p:ph/>
          </p:nvPr>
        </p:nvSpPr>
        <p:spPr>
          <a:xfrm>
            <a:off x="6073200" y="2936880"/>
            <a:ext cx="274320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9" name="PlaceHolder 8"/>
          <p:cNvSpPr>
            <a:spLocks noGrp="1"/>
          </p:cNvSpPr>
          <p:nvPr>
            <p:ph type="sldNum" idx="1"/>
          </p:nvPr>
        </p:nvSpPr>
        <p:spPr/>
        <p:txBody>
          <a:bodyPr/>
          <a:p>
            <a:fld id="{A8BC2EB9-E29C-44FC-80C1-345BEC9E8863}" type="slidenum">
              <a:t>&lt;#&gt;</a:t>
            </a:fld>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p>
            <a:fld id="{F02005AB-0EED-41C4-9C72-CC83A46D8E89}" type="slidenum">
              <a:t>&lt;#&gt;</a:t>
            </a:fld>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43" name="PlaceHolder 2"/>
          <p:cNvSpPr>
            <a:spLocks noGrp="1"/>
          </p:cNvSpPr>
          <p:nvPr>
            <p:ph type="subTitle"/>
          </p:nvPr>
        </p:nvSpPr>
        <p:spPr>
          <a:xfrm>
            <a:off x="311760" y="1152360"/>
            <a:ext cx="8520120" cy="341604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2"/>
          </p:nvPr>
        </p:nvSpPr>
        <p:spPr/>
        <p:txBody>
          <a:bodyPr/>
          <a:p>
            <a:fld id="{E6668BA9-E40B-4497-9FF6-A7DEE3D22929}"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45" name="PlaceHolder 2"/>
          <p:cNvSpPr>
            <a:spLocks noGrp="1"/>
          </p:cNvSpPr>
          <p:nvPr>
            <p:ph/>
          </p:nvPr>
        </p:nvSpPr>
        <p:spPr>
          <a:xfrm>
            <a:off x="311760" y="1152360"/>
            <a:ext cx="8520120" cy="34160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4" name="PlaceHolder 3"/>
          <p:cNvSpPr>
            <a:spLocks noGrp="1"/>
          </p:cNvSpPr>
          <p:nvPr>
            <p:ph type="sldNum" idx="2"/>
          </p:nvPr>
        </p:nvSpPr>
        <p:spPr/>
        <p:txBody>
          <a:bodyPr/>
          <a:p>
            <a:fld id="{847AC23A-3B97-4B6D-94F1-4ABA1832FFCA}" type="slidenum">
              <a:t>&lt;#&gt;</a:t>
            </a:fld>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47"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48"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5" name="PlaceHolder 4"/>
          <p:cNvSpPr>
            <a:spLocks noGrp="1"/>
          </p:cNvSpPr>
          <p:nvPr>
            <p:ph type="sldNum" idx="2"/>
          </p:nvPr>
        </p:nvSpPr>
        <p:spPr/>
        <p:txBody>
          <a:bodyPr/>
          <a:p>
            <a:fld id="{FBA01256-62AB-4137-86D1-CDC79AA99721}" type="slidenum">
              <a:t>&lt;#&gt;</a:t>
            </a:fld>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3" name="PlaceHolder 2"/>
          <p:cNvSpPr>
            <a:spLocks noGrp="1"/>
          </p:cNvSpPr>
          <p:nvPr>
            <p:ph type="sldNum" idx="2"/>
          </p:nvPr>
        </p:nvSpPr>
        <p:spPr/>
        <p:txBody>
          <a:bodyPr/>
          <a:p>
            <a:fld id="{F2C3DBCC-AF12-4696-967A-D0B08015A70D}" type="slidenum">
              <a:t>&lt;#&gt;</a:t>
            </a:fld>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311760" y="444960"/>
            <a:ext cx="8520120" cy="26546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2"/>
          </p:nvPr>
        </p:nvSpPr>
        <p:spPr/>
        <p:txBody>
          <a:bodyPr/>
          <a:p>
            <a:fld id="{EC34FEB9-8AF3-4CE2-BA53-E2241C77A1D9}" type="slidenum">
              <a:t>&lt;#&gt;</a:t>
            </a:fld>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52"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53"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54"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6" name="PlaceHolder 5"/>
          <p:cNvSpPr>
            <a:spLocks noGrp="1"/>
          </p:cNvSpPr>
          <p:nvPr>
            <p:ph type="sldNum" idx="2"/>
          </p:nvPr>
        </p:nvSpPr>
        <p:spPr/>
        <p:txBody>
          <a:bodyPr/>
          <a:p>
            <a:fld id="{1C9A7FF0-B5FB-4C78-940B-1FB7E15ECF8B}"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4" name="PlaceHolder 2"/>
          <p:cNvSpPr>
            <a:spLocks noGrp="1"/>
          </p:cNvSpPr>
          <p:nvPr>
            <p:ph type="subTitle"/>
          </p:nvPr>
        </p:nvSpPr>
        <p:spPr>
          <a:xfrm>
            <a:off x="311760" y="1152360"/>
            <a:ext cx="8520120" cy="341604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1"/>
          </p:nvPr>
        </p:nvSpPr>
        <p:spPr/>
        <p:txBody>
          <a:bodyPr/>
          <a:p>
            <a:fld id="{20451083-90F4-4AC8-A0BE-50BC58303D86}" type="slidenum">
              <a:t>&lt;#&gt;</a:t>
            </a:fld>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56"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57"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58" name="PlaceHolder 4"/>
          <p:cNvSpPr>
            <a:spLocks noGrp="1"/>
          </p:cNvSpPr>
          <p:nvPr>
            <p:ph/>
          </p:nvPr>
        </p:nvSpPr>
        <p:spPr>
          <a:xfrm>
            <a:off x="4677840" y="293688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6" name="PlaceHolder 5"/>
          <p:cNvSpPr>
            <a:spLocks noGrp="1"/>
          </p:cNvSpPr>
          <p:nvPr>
            <p:ph type="sldNum" idx="2"/>
          </p:nvPr>
        </p:nvSpPr>
        <p:spPr/>
        <p:txBody>
          <a:bodyPr/>
          <a:p>
            <a:fld id="{C6530818-9050-40EF-9820-A473D32EFD89}" type="slidenum">
              <a:t>&lt;#&gt;</a:t>
            </a:fld>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60"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61"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62" name="PlaceHolder 4"/>
          <p:cNvSpPr>
            <a:spLocks noGrp="1"/>
          </p:cNvSpPr>
          <p:nvPr>
            <p:ph/>
          </p:nvPr>
        </p:nvSpPr>
        <p:spPr>
          <a:xfrm>
            <a:off x="311760" y="2936880"/>
            <a:ext cx="852012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6" name="PlaceHolder 5"/>
          <p:cNvSpPr>
            <a:spLocks noGrp="1"/>
          </p:cNvSpPr>
          <p:nvPr>
            <p:ph type="sldNum" idx="2"/>
          </p:nvPr>
        </p:nvSpPr>
        <p:spPr/>
        <p:txBody>
          <a:bodyPr/>
          <a:p>
            <a:fld id="{2E6F5903-6B84-4951-A3E3-AFFE4F842360}" type="slidenum">
              <a:t>&lt;#&gt;</a:t>
            </a:fld>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64" name="PlaceHolder 2"/>
          <p:cNvSpPr>
            <a:spLocks noGrp="1"/>
          </p:cNvSpPr>
          <p:nvPr>
            <p:ph/>
          </p:nvPr>
        </p:nvSpPr>
        <p:spPr>
          <a:xfrm>
            <a:off x="311760" y="1152360"/>
            <a:ext cx="852012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65" name="PlaceHolder 3"/>
          <p:cNvSpPr>
            <a:spLocks noGrp="1"/>
          </p:cNvSpPr>
          <p:nvPr>
            <p:ph/>
          </p:nvPr>
        </p:nvSpPr>
        <p:spPr>
          <a:xfrm>
            <a:off x="311760" y="2936880"/>
            <a:ext cx="852012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5" name="PlaceHolder 4"/>
          <p:cNvSpPr>
            <a:spLocks noGrp="1"/>
          </p:cNvSpPr>
          <p:nvPr>
            <p:ph type="sldNum" idx="2"/>
          </p:nvPr>
        </p:nvSpPr>
        <p:spPr/>
        <p:txBody>
          <a:bodyPr/>
          <a:p>
            <a:fld id="{5011A09E-61C7-4C9D-99A0-4F91A0B0E77A}" type="slidenum">
              <a:t>&lt;#&gt;</a:t>
            </a:fld>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67"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68"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69"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70" name="PlaceHolder 5"/>
          <p:cNvSpPr>
            <a:spLocks noGrp="1"/>
          </p:cNvSpPr>
          <p:nvPr>
            <p:ph/>
          </p:nvPr>
        </p:nvSpPr>
        <p:spPr>
          <a:xfrm>
            <a:off x="4677840" y="293688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7" name="PlaceHolder 6"/>
          <p:cNvSpPr>
            <a:spLocks noGrp="1"/>
          </p:cNvSpPr>
          <p:nvPr>
            <p:ph type="sldNum" idx="2"/>
          </p:nvPr>
        </p:nvSpPr>
        <p:spPr/>
        <p:txBody>
          <a:bodyPr/>
          <a:p>
            <a:fld id="{BAF01FA2-3D4D-48F5-8CAE-C93ABDACFAC2}" type="slidenum">
              <a:t>&lt;#&gt;</a:t>
            </a:fld>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72" name="PlaceHolder 2"/>
          <p:cNvSpPr>
            <a:spLocks noGrp="1"/>
          </p:cNvSpPr>
          <p:nvPr>
            <p:ph/>
          </p:nvPr>
        </p:nvSpPr>
        <p:spPr>
          <a:xfrm>
            <a:off x="311760" y="1152360"/>
            <a:ext cx="274320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73" name="PlaceHolder 3"/>
          <p:cNvSpPr>
            <a:spLocks noGrp="1"/>
          </p:cNvSpPr>
          <p:nvPr>
            <p:ph/>
          </p:nvPr>
        </p:nvSpPr>
        <p:spPr>
          <a:xfrm>
            <a:off x="3192480" y="1152360"/>
            <a:ext cx="274320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74" name="PlaceHolder 4"/>
          <p:cNvSpPr>
            <a:spLocks noGrp="1"/>
          </p:cNvSpPr>
          <p:nvPr>
            <p:ph/>
          </p:nvPr>
        </p:nvSpPr>
        <p:spPr>
          <a:xfrm>
            <a:off x="6073200" y="1152360"/>
            <a:ext cx="274320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75" name="PlaceHolder 5"/>
          <p:cNvSpPr>
            <a:spLocks noGrp="1"/>
          </p:cNvSpPr>
          <p:nvPr>
            <p:ph/>
          </p:nvPr>
        </p:nvSpPr>
        <p:spPr>
          <a:xfrm>
            <a:off x="311760" y="2936880"/>
            <a:ext cx="274320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76" name="PlaceHolder 6"/>
          <p:cNvSpPr>
            <a:spLocks noGrp="1"/>
          </p:cNvSpPr>
          <p:nvPr>
            <p:ph/>
          </p:nvPr>
        </p:nvSpPr>
        <p:spPr>
          <a:xfrm>
            <a:off x="3192480" y="2936880"/>
            <a:ext cx="274320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77" name="PlaceHolder 7"/>
          <p:cNvSpPr>
            <a:spLocks noGrp="1"/>
          </p:cNvSpPr>
          <p:nvPr>
            <p:ph/>
          </p:nvPr>
        </p:nvSpPr>
        <p:spPr>
          <a:xfrm>
            <a:off x="6073200" y="2936880"/>
            <a:ext cx="274320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9" name="PlaceHolder 8"/>
          <p:cNvSpPr>
            <a:spLocks noGrp="1"/>
          </p:cNvSpPr>
          <p:nvPr>
            <p:ph type="sldNum" idx="2"/>
          </p:nvPr>
        </p:nvSpPr>
        <p:spPr/>
        <p:txBody>
          <a:bodyPr/>
          <a:p>
            <a:fld id="{680B6399-310D-4AF6-A98E-2D0830A4412A}"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6" name="PlaceHolder 2"/>
          <p:cNvSpPr>
            <a:spLocks noGrp="1"/>
          </p:cNvSpPr>
          <p:nvPr>
            <p:ph/>
          </p:nvPr>
        </p:nvSpPr>
        <p:spPr>
          <a:xfrm>
            <a:off x="311760" y="1152360"/>
            <a:ext cx="8520120" cy="34160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4" name="PlaceHolder 3"/>
          <p:cNvSpPr>
            <a:spLocks noGrp="1"/>
          </p:cNvSpPr>
          <p:nvPr>
            <p:ph type="sldNum" idx="1"/>
          </p:nvPr>
        </p:nvSpPr>
        <p:spPr/>
        <p:txBody>
          <a:bodyPr/>
          <a:p>
            <a:fld id="{E1C28D6E-4BDF-4FD5-BD40-F2639A8A9E47}"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8"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9"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5" name="PlaceHolder 4"/>
          <p:cNvSpPr>
            <a:spLocks noGrp="1"/>
          </p:cNvSpPr>
          <p:nvPr>
            <p:ph type="sldNum" idx="1"/>
          </p:nvPr>
        </p:nvSpPr>
        <p:spPr/>
        <p:txBody>
          <a:bodyPr/>
          <a:p>
            <a:fld id="{2E608FF8-9A7B-4C4A-88EC-A58D592C9203}"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3" name="PlaceHolder 2"/>
          <p:cNvSpPr>
            <a:spLocks noGrp="1"/>
          </p:cNvSpPr>
          <p:nvPr>
            <p:ph type="sldNum" idx="1"/>
          </p:nvPr>
        </p:nvSpPr>
        <p:spPr/>
        <p:txBody>
          <a:bodyPr/>
          <a:p>
            <a:fld id="{DBA39D37-C663-4A7B-8927-2F843AE9DF1E}"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311760" y="444960"/>
            <a:ext cx="8520120" cy="26546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1"/>
          </p:nvPr>
        </p:nvSpPr>
        <p:spPr/>
        <p:txBody>
          <a:bodyPr/>
          <a:p>
            <a:fld id="{5DD181B2-141B-494F-B07A-2049031C9362}" type="slidenum">
              <a:t>&lt;#&gt;</a:t>
            </a:fld>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13"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14"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15"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6" name="PlaceHolder 5"/>
          <p:cNvSpPr>
            <a:spLocks noGrp="1"/>
          </p:cNvSpPr>
          <p:nvPr>
            <p:ph type="sldNum" idx="1"/>
          </p:nvPr>
        </p:nvSpPr>
        <p:spPr/>
        <p:txBody>
          <a:bodyPr/>
          <a:p>
            <a:fld id="{9A74E7A9-6A94-4F35-9874-B0E6EB401272}" type="slidenum">
              <a:t>&lt;#&gt;</a:t>
            </a:fld>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17"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18"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19" name="PlaceHolder 4"/>
          <p:cNvSpPr>
            <a:spLocks noGrp="1"/>
          </p:cNvSpPr>
          <p:nvPr>
            <p:ph/>
          </p:nvPr>
        </p:nvSpPr>
        <p:spPr>
          <a:xfrm>
            <a:off x="4677840" y="293688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6" name="PlaceHolder 5"/>
          <p:cNvSpPr>
            <a:spLocks noGrp="1"/>
          </p:cNvSpPr>
          <p:nvPr>
            <p:ph type="sldNum" idx="1"/>
          </p:nvPr>
        </p:nvSpPr>
        <p:spPr/>
        <p:txBody>
          <a:bodyPr/>
          <a:p>
            <a:fld id="{39D21A13-491E-415D-BACD-AF8C956EA793}" type="slidenum">
              <a:t>&lt;#&gt;</a:t>
            </a:fld>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21"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22"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23" name="PlaceHolder 4"/>
          <p:cNvSpPr>
            <a:spLocks noGrp="1"/>
          </p:cNvSpPr>
          <p:nvPr>
            <p:ph/>
          </p:nvPr>
        </p:nvSpPr>
        <p:spPr>
          <a:xfrm>
            <a:off x="311760" y="2936880"/>
            <a:ext cx="852012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6" name="PlaceHolder 5"/>
          <p:cNvSpPr>
            <a:spLocks noGrp="1"/>
          </p:cNvSpPr>
          <p:nvPr>
            <p:ph type="sldNum" idx="1"/>
          </p:nvPr>
        </p:nvSpPr>
        <p:spPr/>
        <p:txBody>
          <a:bodyPr/>
          <a:p>
            <a:fld id="{FBFE4DD3-7C4D-4109-A580-98B010F66E3B}"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311760" y="744480"/>
            <a:ext cx="8520120" cy="2052360"/>
          </a:xfrm>
          <a:prstGeom prst="rect">
            <a:avLst/>
          </a:prstGeom>
          <a:noFill/>
          <a:ln w="0">
            <a:noFill/>
          </a:ln>
        </p:spPr>
        <p:txBody>
          <a:bodyPr tIns="91440" bIns="91440" anchor="b">
            <a:normAutofit/>
          </a:bodyPr>
          <a:p>
            <a:pPr indent="0">
              <a:buNone/>
            </a:pPr>
            <a:r>
              <a:rPr b="0" lang="en-US" sz="5200" spc="-1" strike="noStrike">
                <a:solidFill>
                  <a:srgbClr val="000000"/>
                </a:solidFill>
                <a:latin typeface="Arial"/>
              </a:rPr>
              <a:t>Click to edit the title text </a:t>
            </a:r>
            <a:r>
              <a:rPr b="0" lang="en-US" sz="5200" spc="-1" strike="noStrike">
                <a:solidFill>
                  <a:srgbClr val="000000"/>
                </a:solidFill>
                <a:latin typeface="Arial"/>
              </a:rPr>
              <a:t>format</a:t>
            </a:r>
            <a:endParaRPr b="0" lang="en-US" sz="5200" spc="-1" strike="noStrike">
              <a:solidFill>
                <a:srgbClr val="000000"/>
              </a:solidFill>
              <a:latin typeface="Arial"/>
            </a:endParaRPr>
          </a:p>
        </p:txBody>
      </p:sp>
      <p:sp>
        <p:nvSpPr>
          <p:cNvPr id="1" name="PlaceHolder 2"/>
          <p:cNvSpPr>
            <a:spLocks noGrp="1"/>
          </p:cNvSpPr>
          <p:nvPr>
            <p:ph type="sldNum" idx="1"/>
          </p:nvPr>
        </p:nvSpPr>
        <p:spPr>
          <a:xfrm>
            <a:off x="8472600" y="4663080"/>
            <a:ext cx="548280" cy="393120"/>
          </a:xfrm>
          <a:prstGeom prst="rect">
            <a:avLst/>
          </a:prstGeom>
          <a:noFill/>
          <a:ln w="0">
            <a:noFill/>
          </a:ln>
        </p:spPr>
        <p:txBody>
          <a:bodyPr tIns="91440" bIns="91440" anchor="ctr">
            <a:normAutofit/>
          </a:bodyPr>
          <a:lstStyle>
            <a:lvl1pPr indent="0" algn="r">
              <a:lnSpc>
                <a:spcPct val="100000"/>
              </a:lnSpc>
              <a:buNone/>
              <a:tabLst>
                <a:tab algn="l" pos="0"/>
              </a:tabLst>
              <a:defRPr b="0" lang="en" sz="1000" spc="-1" strike="noStrike">
                <a:solidFill>
                  <a:schemeClr val="dk2"/>
                </a:solidFill>
                <a:latin typeface="Arial"/>
                <a:ea typeface="Arial"/>
              </a:defRPr>
            </a:lvl1pPr>
          </a:lstStyle>
          <a:p>
            <a:pPr indent="0" algn="r">
              <a:lnSpc>
                <a:spcPct val="100000"/>
              </a:lnSpc>
              <a:buNone/>
              <a:tabLst>
                <a:tab algn="l" pos="0"/>
              </a:tabLst>
            </a:pPr>
            <a:fld id="{A894A966-593F-44B5-873D-D57E45365C64}" type="slidenum">
              <a:rPr b="0" lang="en" sz="1000" spc="-1" strike="noStrike">
                <a:solidFill>
                  <a:schemeClr val="dk2"/>
                </a:solidFill>
                <a:latin typeface="Arial"/>
                <a:ea typeface="Arial"/>
              </a:rPr>
              <a:t>&lt;number&gt;</a:t>
            </a:fld>
            <a:endParaRPr b="0" lang="en-US" sz="1000" spc="-1" strike="noStrike">
              <a:solidFill>
                <a:srgbClr val="000000"/>
              </a:solidFill>
              <a:latin typeface="Times New Roman"/>
            </a:endParaRPr>
          </a:p>
        </p:txBody>
      </p:sp>
      <p:sp>
        <p:nvSpPr>
          <p:cNvPr id="2" name="PlaceHolder 3"/>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3000"/>
          </a:bodyPr>
          <a:p>
            <a:pPr indent="0">
              <a:buNone/>
            </a:pPr>
            <a:r>
              <a:rPr b="0" lang="en-US" sz="2800" spc="-1" strike="noStrike">
                <a:solidFill>
                  <a:srgbClr val="000000"/>
                </a:solidFill>
                <a:latin typeface="Arial"/>
              </a:rPr>
              <a:t>Click to edit the title text format</a:t>
            </a:r>
            <a:endParaRPr b="0" lang="en-US" sz="2800" spc="-1" strike="noStrike">
              <a:solidFill>
                <a:srgbClr val="000000"/>
              </a:solidFill>
              <a:latin typeface="Arial"/>
            </a:endParaRPr>
          </a:p>
        </p:txBody>
      </p:sp>
      <p:sp>
        <p:nvSpPr>
          <p:cNvPr id="40" name="PlaceHolder 2"/>
          <p:cNvSpPr>
            <a:spLocks noGrp="1"/>
          </p:cNvSpPr>
          <p:nvPr>
            <p:ph type="body"/>
          </p:nvPr>
        </p:nvSpPr>
        <p:spPr>
          <a:xfrm>
            <a:off x="311760" y="1152360"/>
            <a:ext cx="8520120" cy="3416040"/>
          </a:xfrm>
          <a:prstGeom prst="rect">
            <a:avLst/>
          </a:prstGeom>
          <a:noFill/>
          <a:ln w="0">
            <a:noFill/>
          </a:ln>
        </p:spPr>
        <p:txBody>
          <a:bodyPr tIns="91440" bIns="9144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1" name="PlaceHolder 3"/>
          <p:cNvSpPr>
            <a:spLocks noGrp="1"/>
          </p:cNvSpPr>
          <p:nvPr>
            <p:ph type="sldNum" idx="2"/>
          </p:nvPr>
        </p:nvSpPr>
        <p:spPr>
          <a:xfrm>
            <a:off x="8472600" y="4663080"/>
            <a:ext cx="548280" cy="393120"/>
          </a:xfrm>
          <a:prstGeom prst="rect">
            <a:avLst/>
          </a:prstGeom>
          <a:noFill/>
          <a:ln w="0">
            <a:noFill/>
          </a:ln>
        </p:spPr>
        <p:txBody>
          <a:bodyPr tIns="91440" bIns="91440" anchor="ctr">
            <a:normAutofit/>
          </a:bodyPr>
          <a:lstStyle>
            <a:lvl1pPr indent="0" algn="r">
              <a:lnSpc>
                <a:spcPct val="100000"/>
              </a:lnSpc>
              <a:buNone/>
              <a:tabLst>
                <a:tab algn="l" pos="0"/>
              </a:tabLst>
              <a:defRPr b="0" lang="en" sz="1000" spc="-1" strike="noStrike">
                <a:solidFill>
                  <a:schemeClr val="dk2"/>
                </a:solidFill>
                <a:latin typeface="Arial"/>
                <a:ea typeface="Arial"/>
              </a:defRPr>
            </a:lvl1pPr>
          </a:lstStyle>
          <a:p>
            <a:pPr indent="0" algn="r">
              <a:lnSpc>
                <a:spcPct val="100000"/>
              </a:lnSpc>
              <a:buNone/>
              <a:tabLst>
                <a:tab algn="l" pos="0"/>
              </a:tabLst>
            </a:pPr>
            <a:fld id="{25B68719-BB20-4B8F-94F3-7374EACB61FE}" type="slidenum">
              <a:rPr b="0" lang="en" sz="1000" spc="-1" strike="noStrike">
                <a:solidFill>
                  <a:schemeClr val="dk2"/>
                </a:solidFill>
                <a:latin typeface="Arial"/>
                <a:ea typeface="Arial"/>
              </a:rPr>
              <a:t>&lt;number&gt;</a:t>
            </a:fld>
            <a:endParaRPr b="0" lang="en-US" sz="1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jpeg"/><Relationship Id="rId4" Type="http://schemas.openxmlformats.org/officeDocument/2006/relationships/slideLayout" Target="../slideLayouts/slideLayout2.xml"/><Relationship Id="rId5"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15.xml"/><Relationship Id="rId4"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5.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5.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slideLayout" Target="../slideLayouts/slideLayout15.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5.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jpeg"/><Relationship Id="rId3" Type="http://schemas.openxmlformats.org/officeDocument/2006/relationships/slideLayout" Target="../slideLayouts/slideLayout15.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2.jpeg"/><Relationship Id="rId3" Type="http://schemas.openxmlformats.org/officeDocument/2006/relationships/slideLayout" Target="../slideLayouts/slideLayout15.xml"/><Relationship Id="rId4"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slideLayout" Target="../slideLayouts/slideLayout15.xml"/><Relationship Id="rId5"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5.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5.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jpeg"/><Relationship Id="rId3" Type="http://schemas.openxmlformats.org/officeDocument/2006/relationships/image" Target="../media/image26.jpeg"/><Relationship Id="rId4" Type="http://schemas.openxmlformats.org/officeDocument/2006/relationships/slideLayout" Target="../slideLayouts/slideLayout15.xml"/>
</Relationships>
</file>

<file path=ppt/slides/_rels/slide27.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5.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hyperlink" Target="mailto:cdenizma@valdosta.edu" TargetMode="External"/><Relationship Id="rId2" Type="http://schemas.openxmlformats.org/officeDocument/2006/relationships/image" Target="../media/image3.jpeg"/><Relationship Id="rId3" Type="http://schemas.openxmlformats.org/officeDocument/2006/relationships/image" Target="../media/image2.png"/><Relationship Id="rId4"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5.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5.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hyperlink" Target="http://pubs.usgs.gov/circ/circ1186/" TargetMode="External"/><Relationship Id="rId2" Type="http://schemas.openxmlformats.org/officeDocument/2006/relationships/hyperlink" Target="https://pubs.usgs.gov/circ/circ1186/html/boxe.html" TargetMode="External"/><Relationship Id="rId3" Type="http://schemas.openxmlformats.org/officeDocument/2006/relationships/image" Target="../media/image9.gif"/><Relationship Id="rId4"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5.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5.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5.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PlaceHolder 1"/>
          <p:cNvSpPr>
            <a:spLocks noGrp="1"/>
          </p:cNvSpPr>
          <p:nvPr>
            <p:ph type="title"/>
          </p:nvPr>
        </p:nvSpPr>
        <p:spPr>
          <a:xfrm>
            <a:off x="311760" y="744480"/>
            <a:ext cx="8520120" cy="1155960"/>
          </a:xfrm>
          <a:prstGeom prst="rect">
            <a:avLst/>
          </a:prstGeom>
          <a:noFill/>
          <a:ln w="0">
            <a:noFill/>
          </a:ln>
        </p:spPr>
        <p:txBody>
          <a:bodyPr tIns="91440" bIns="91440" anchor="b">
            <a:normAutofit/>
          </a:bodyPr>
          <a:p>
            <a:pPr indent="0" algn="ctr">
              <a:lnSpc>
                <a:spcPct val="115000"/>
              </a:lnSpc>
              <a:buNone/>
              <a:tabLst>
                <a:tab algn="l" pos="0"/>
              </a:tabLst>
            </a:pPr>
            <a:r>
              <a:rPr b="0" lang="en" sz="3600" spc="-1" strike="noStrike">
                <a:solidFill>
                  <a:schemeClr val="dk1"/>
                </a:solidFill>
                <a:latin typeface="Arial"/>
                <a:ea typeface="Arial"/>
              </a:rPr>
              <a:t>Fix Waterway Contamination</a:t>
            </a:r>
            <a:endParaRPr b="0" lang="en-US" sz="3600" spc="-1" strike="noStrike">
              <a:solidFill>
                <a:srgbClr val="000000"/>
              </a:solidFill>
              <a:latin typeface="Arial"/>
            </a:endParaRPr>
          </a:p>
          <a:p>
            <a:pPr indent="0" algn="ctr">
              <a:lnSpc>
                <a:spcPct val="100000"/>
              </a:lnSpc>
              <a:spcBef>
                <a:spcPts val="300"/>
              </a:spcBef>
              <a:buNone/>
              <a:tabLst>
                <a:tab algn="l" pos="0"/>
              </a:tabLst>
            </a:pPr>
            <a:endParaRPr b="0" lang="en-US" sz="5200" spc="-1" strike="noStrike">
              <a:solidFill>
                <a:srgbClr val="000000"/>
              </a:solidFill>
              <a:latin typeface="Arial"/>
            </a:endParaRPr>
          </a:p>
        </p:txBody>
      </p:sp>
      <p:sp>
        <p:nvSpPr>
          <p:cNvPr id="85" name="PlaceHolder 2"/>
          <p:cNvSpPr>
            <a:spLocks noGrp="1"/>
          </p:cNvSpPr>
          <p:nvPr>
            <p:ph type="subTitle"/>
          </p:nvPr>
        </p:nvSpPr>
        <p:spPr>
          <a:xfrm>
            <a:off x="30960" y="1262160"/>
            <a:ext cx="7272720" cy="792360"/>
          </a:xfrm>
          <a:prstGeom prst="rect">
            <a:avLst/>
          </a:prstGeom>
          <a:noFill/>
          <a:ln w="0">
            <a:noFill/>
          </a:ln>
        </p:spPr>
        <p:txBody>
          <a:bodyPr tIns="91440" bIns="91440" anchor="t">
            <a:noAutofit/>
          </a:bodyPr>
          <a:p>
            <a:pPr indent="0" algn="ctr">
              <a:lnSpc>
                <a:spcPct val="115000"/>
              </a:lnSpc>
              <a:buNone/>
              <a:tabLst>
                <a:tab algn="l" pos="0"/>
              </a:tabLst>
            </a:pPr>
            <a:r>
              <a:rPr b="0" lang="en" sz="2210" spc="-1" strike="noStrike">
                <a:solidFill>
                  <a:schemeClr val="dk1"/>
                </a:solidFill>
                <a:latin typeface="Arial"/>
                <a:ea typeface="Arial"/>
              </a:rPr>
              <a:t>VSU &amp; WWALS</a:t>
            </a:r>
            <a:endParaRPr b="0" lang="en-US" sz="2210" spc="-1" strike="noStrike">
              <a:solidFill>
                <a:srgbClr val="000000"/>
              </a:solidFill>
              <a:latin typeface="Arial"/>
            </a:endParaRPr>
          </a:p>
          <a:p>
            <a:pPr indent="0" algn="ctr">
              <a:lnSpc>
                <a:spcPct val="115000"/>
              </a:lnSpc>
              <a:buNone/>
              <a:tabLst>
                <a:tab algn="l" pos="0"/>
              </a:tabLst>
            </a:pPr>
            <a:endParaRPr b="0" lang="en-US" sz="2210" spc="-1" strike="noStrike">
              <a:solidFill>
                <a:srgbClr val="000000"/>
              </a:solidFill>
              <a:latin typeface="Arial"/>
            </a:endParaRPr>
          </a:p>
          <a:p>
            <a:pPr indent="0" algn="ctr">
              <a:lnSpc>
                <a:spcPct val="80000"/>
              </a:lnSpc>
              <a:spcBef>
                <a:spcPts val="1599"/>
              </a:spcBef>
              <a:buNone/>
              <a:tabLst>
                <a:tab algn="l" pos="0"/>
              </a:tabLst>
            </a:pPr>
            <a:endParaRPr b="0" lang="en-US" sz="1330" spc="-1" strike="noStrike">
              <a:solidFill>
                <a:srgbClr val="000000"/>
              </a:solidFill>
              <a:latin typeface="Arial"/>
            </a:endParaRPr>
          </a:p>
        </p:txBody>
      </p:sp>
      <p:pic>
        <p:nvPicPr>
          <p:cNvPr id="86" name="Google Shape;56;p13" descr=""/>
          <p:cNvPicPr/>
          <p:nvPr/>
        </p:nvPicPr>
        <p:blipFill>
          <a:blip r:embed="rId1"/>
          <a:stretch/>
        </p:blipFill>
        <p:spPr>
          <a:xfrm>
            <a:off x="1447920" y="2359800"/>
            <a:ext cx="5714640" cy="2695320"/>
          </a:xfrm>
          <a:prstGeom prst="rect">
            <a:avLst/>
          </a:prstGeom>
          <a:ln w="0">
            <a:noFill/>
          </a:ln>
        </p:spPr>
      </p:pic>
      <p:pic>
        <p:nvPicPr>
          <p:cNvPr id="87" name="Google Shape;57;p13" descr=""/>
          <p:cNvPicPr/>
          <p:nvPr/>
        </p:nvPicPr>
        <p:blipFill>
          <a:blip r:embed="rId2"/>
          <a:stretch/>
        </p:blipFill>
        <p:spPr>
          <a:xfrm>
            <a:off x="1601640" y="1023480"/>
            <a:ext cx="954720" cy="719280"/>
          </a:xfrm>
          <a:prstGeom prst="rect">
            <a:avLst/>
          </a:prstGeom>
          <a:ln w="0">
            <a:noFill/>
          </a:ln>
        </p:spPr>
      </p:pic>
      <p:pic>
        <p:nvPicPr>
          <p:cNvPr id="88" name="Google Shape;58;p13" descr=""/>
          <p:cNvPicPr/>
          <p:nvPr/>
        </p:nvPicPr>
        <p:blipFill>
          <a:blip r:embed="rId3"/>
          <a:stretch/>
        </p:blipFill>
        <p:spPr>
          <a:xfrm>
            <a:off x="4884480" y="1023480"/>
            <a:ext cx="2840040" cy="719280"/>
          </a:xfrm>
          <a:prstGeom prst="rect">
            <a:avLst/>
          </a:prstGeom>
          <a:ln w="0">
            <a:noFill/>
          </a:ln>
        </p:spPr>
      </p:pic>
      <p:sp>
        <p:nvSpPr>
          <p:cNvPr id="89" name="Google Shape;59;p13"/>
          <p:cNvSpPr/>
          <p:nvPr/>
        </p:nvSpPr>
        <p:spPr>
          <a:xfrm>
            <a:off x="986400" y="1771920"/>
            <a:ext cx="6637320" cy="558720"/>
          </a:xfrm>
          <a:prstGeom prst="rect">
            <a:avLst/>
          </a:prstGeom>
          <a:noFill/>
          <a:ln w="0">
            <a:noFill/>
          </a:ln>
        </p:spPr>
        <p:style>
          <a:lnRef idx="0"/>
          <a:fillRef idx="0"/>
          <a:effectRef idx="0"/>
          <a:fontRef idx="minor"/>
        </p:style>
        <p:txBody>
          <a:bodyPr tIns="91440" bIns="91440" anchor="t">
            <a:noAutofit/>
          </a:bodyPr>
          <a:p>
            <a:pPr algn="ctr">
              <a:lnSpc>
                <a:spcPct val="115000"/>
              </a:lnSpc>
              <a:spcAft>
                <a:spcPts val="1599"/>
              </a:spcAft>
              <a:tabLst>
                <a:tab algn="l" pos="0"/>
              </a:tabLst>
            </a:pPr>
            <a:r>
              <a:rPr b="0" lang="en" sz="2210" spc="-1" strike="noStrike">
                <a:solidFill>
                  <a:schemeClr val="dk1"/>
                </a:solidFill>
                <a:latin typeface="Arial"/>
                <a:ea typeface="Arial"/>
              </a:rPr>
              <a:t>SFY2024 Regional Water Plan Seed Grants</a:t>
            </a:r>
            <a:endParaRPr b="0" lang="en-US" sz="221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3000"/>
          </a:bodyPr>
          <a:p>
            <a:pPr indent="0">
              <a:lnSpc>
                <a:spcPct val="100000"/>
              </a:lnSpc>
              <a:buNone/>
              <a:tabLst>
                <a:tab algn="l" pos="0"/>
              </a:tabLst>
            </a:pPr>
            <a:r>
              <a:rPr b="0" lang="en" sz="2800" spc="-1" strike="noStrike">
                <a:solidFill>
                  <a:schemeClr val="dk1"/>
                </a:solidFill>
                <a:latin typeface="Arial"/>
                <a:ea typeface="Arial"/>
              </a:rPr>
              <a:t>Beaverdam Creek</a:t>
            </a:r>
            <a:endParaRPr b="0" lang="en-US" sz="2800" spc="-1" strike="noStrike">
              <a:solidFill>
                <a:srgbClr val="000000"/>
              </a:solidFill>
              <a:latin typeface="Arial"/>
            </a:endParaRPr>
          </a:p>
        </p:txBody>
      </p:sp>
      <p:sp>
        <p:nvSpPr>
          <p:cNvPr id="116" name="PlaceHolder 2"/>
          <p:cNvSpPr>
            <a:spLocks noGrp="1"/>
          </p:cNvSpPr>
          <p:nvPr>
            <p:ph/>
          </p:nvPr>
        </p:nvSpPr>
        <p:spPr>
          <a:xfrm>
            <a:off x="311760" y="1152360"/>
            <a:ext cx="8520120" cy="3416040"/>
          </a:xfrm>
          <a:prstGeom prst="rect">
            <a:avLst/>
          </a:prstGeom>
          <a:noFill/>
          <a:ln w="0">
            <a:noFill/>
          </a:ln>
        </p:spPr>
        <p:txBody>
          <a:bodyPr tIns="91440" bIns="91440" anchor="t">
            <a:normAutofit/>
          </a:bodyPr>
          <a:p>
            <a:pPr indent="0">
              <a:lnSpc>
                <a:spcPct val="115000"/>
              </a:lnSpc>
              <a:buNone/>
              <a:tabLst>
                <a:tab algn="l" pos="0"/>
              </a:tabLst>
            </a:pPr>
            <a:r>
              <a:rPr b="0" lang="en" sz="1800" spc="-1" strike="noStrike">
                <a:solidFill>
                  <a:schemeClr val="dk1"/>
                </a:solidFill>
                <a:latin typeface="Arial"/>
                <a:ea typeface="Arial"/>
              </a:rPr>
              <a:t>Thus far the problem</a:t>
            </a:r>
            <a:endParaRPr b="0" lang="en-US" sz="1800" spc="-1" strike="noStrike">
              <a:solidFill>
                <a:srgbClr val="000000"/>
              </a:solidFill>
              <a:latin typeface="Arial"/>
            </a:endParaRPr>
          </a:p>
          <a:p>
            <a:pPr indent="0">
              <a:lnSpc>
                <a:spcPct val="115000"/>
              </a:lnSpc>
              <a:buNone/>
              <a:tabLst>
                <a:tab algn="l" pos="0"/>
              </a:tabLst>
            </a:pPr>
            <a:r>
              <a:rPr b="0" lang="en" sz="1800" spc="-1" strike="noStrike">
                <a:solidFill>
                  <a:schemeClr val="dk1"/>
                </a:solidFill>
                <a:latin typeface="Arial"/>
                <a:ea typeface="Arial"/>
              </a:rPr>
              <a:t>probably isn’t Ray City WTP:</a:t>
            </a:r>
            <a:endParaRPr b="0" lang="en-US" sz="1800" spc="-1" strike="noStrike">
              <a:solidFill>
                <a:srgbClr val="000000"/>
              </a:solidFill>
              <a:latin typeface="Arial"/>
            </a:endParaRPr>
          </a:p>
          <a:p>
            <a:pPr indent="0">
              <a:lnSpc>
                <a:spcPct val="115000"/>
              </a:lnSpc>
              <a:buNone/>
              <a:tabLst>
                <a:tab algn="l" pos="0"/>
              </a:tabLst>
            </a:pPr>
            <a:r>
              <a:rPr b="0" lang="en" sz="1800" spc="-1" strike="noStrike">
                <a:solidFill>
                  <a:schemeClr val="dk1"/>
                </a:solidFill>
                <a:latin typeface="Arial"/>
                <a:ea typeface="Arial"/>
              </a:rPr>
              <a:t>contamination upstream.</a:t>
            </a:r>
            <a:endParaRPr b="0" lang="en-US" sz="1800" spc="-1" strike="noStrike">
              <a:solidFill>
                <a:srgbClr val="000000"/>
              </a:solidFill>
              <a:latin typeface="Arial"/>
            </a:endParaRPr>
          </a:p>
          <a:p>
            <a:pPr indent="0">
              <a:lnSpc>
                <a:spcPct val="100000"/>
              </a:lnSpc>
              <a:spcBef>
                <a:spcPts val="1199"/>
              </a:spcBef>
              <a:buNone/>
              <a:tabLst>
                <a:tab algn="l" pos="0"/>
              </a:tabLst>
            </a:pPr>
            <a:r>
              <a:rPr b="1" lang="en" sz="1100" spc="-1" strike="noStrike">
                <a:solidFill>
                  <a:srgbClr val="ff0000"/>
                </a:solidFill>
                <a:latin typeface="Arial"/>
                <a:ea typeface="Arial"/>
              </a:rPr>
              <a:t>533</a:t>
            </a:r>
            <a:endParaRPr b="0" lang="en-US" sz="1100" spc="-1" strike="noStrike">
              <a:solidFill>
                <a:srgbClr val="000000"/>
              </a:solidFill>
              <a:latin typeface="Arial"/>
            </a:endParaRPr>
          </a:p>
          <a:p>
            <a:pPr indent="0">
              <a:lnSpc>
                <a:spcPct val="115000"/>
              </a:lnSpc>
              <a:buNone/>
              <a:tabLst>
                <a:tab algn="l" pos="0"/>
              </a:tabLst>
            </a:pPr>
            <a:endParaRPr b="0" lang="en-US" sz="1800" spc="-1" strike="noStrike">
              <a:solidFill>
                <a:srgbClr val="000000"/>
              </a:solidFill>
              <a:latin typeface="Arial"/>
            </a:endParaRPr>
          </a:p>
          <a:p>
            <a:pPr indent="0">
              <a:lnSpc>
                <a:spcPct val="115000"/>
              </a:lnSpc>
              <a:spcBef>
                <a:spcPts val="1199"/>
              </a:spcBef>
              <a:buNone/>
              <a:tabLst>
                <a:tab algn="l" pos="0"/>
              </a:tabLst>
            </a:pPr>
            <a:endParaRPr b="0" lang="en-US" sz="1800" spc="-1" strike="noStrike">
              <a:solidFill>
                <a:srgbClr val="000000"/>
              </a:solidFill>
              <a:latin typeface="Arial"/>
            </a:endParaRPr>
          </a:p>
          <a:p>
            <a:pPr indent="0">
              <a:lnSpc>
                <a:spcPct val="115000"/>
              </a:lnSpc>
              <a:spcBef>
                <a:spcPts val="1199"/>
              </a:spcBef>
              <a:spcAft>
                <a:spcPts val="1199"/>
              </a:spcAft>
              <a:buNone/>
              <a:tabLst>
                <a:tab algn="l" pos="0"/>
              </a:tabLst>
            </a:pPr>
            <a:endParaRPr b="0" lang="en-US" sz="1800" spc="-1" strike="noStrike">
              <a:solidFill>
                <a:srgbClr val="000000"/>
              </a:solidFill>
              <a:latin typeface="Arial"/>
            </a:endParaRPr>
          </a:p>
        </p:txBody>
      </p:sp>
      <p:pic>
        <p:nvPicPr>
          <p:cNvPr id="117" name="Google Shape;123;p22" descr=""/>
          <p:cNvPicPr/>
          <p:nvPr/>
        </p:nvPicPr>
        <p:blipFill>
          <a:blip r:embed="rId1"/>
          <a:stretch/>
        </p:blipFill>
        <p:spPr>
          <a:xfrm>
            <a:off x="3390840" y="428760"/>
            <a:ext cx="5714640" cy="4285800"/>
          </a:xfrm>
          <a:prstGeom prst="rect">
            <a:avLst/>
          </a:prstGeom>
          <a:ln w="0">
            <a:noFill/>
          </a:ln>
        </p:spPr>
      </p:pic>
      <p:pic>
        <p:nvPicPr>
          <p:cNvPr id="118" name="Google Shape;124;p22" descr=""/>
          <p:cNvPicPr/>
          <p:nvPr/>
        </p:nvPicPr>
        <p:blipFill>
          <a:blip r:embed="rId2"/>
          <a:stretch/>
        </p:blipFill>
        <p:spPr>
          <a:xfrm>
            <a:off x="857160" y="2190600"/>
            <a:ext cx="2057040" cy="27428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3000"/>
          </a:bodyPr>
          <a:p>
            <a:pPr indent="0">
              <a:lnSpc>
                <a:spcPct val="100000"/>
              </a:lnSpc>
              <a:buNone/>
              <a:tabLst>
                <a:tab algn="l" pos="0"/>
              </a:tabLst>
            </a:pPr>
            <a:r>
              <a:rPr b="0" lang="en" sz="2800" spc="-1" strike="noStrike">
                <a:solidFill>
                  <a:schemeClr val="dk1"/>
                </a:solidFill>
                <a:latin typeface="Arial"/>
                <a:ea typeface="Arial"/>
              </a:rPr>
              <a:t>Where and What on Beaverdam Creek?</a:t>
            </a:r>
            <a:endParaRPr b="0" lang="en-US" sz="2800" spc="-1" strike="noStrike">
              <a:solidFill>
                <a:srgbClr val="000000"/>
              </a:solidFill>
              <a:latin typeface="Arial"/>
            </a:endParaRPr>
          </a:p>
        </p:txBody>
      </p:sp>
      <p:sp>
        <p:nvSpPr>
          <p:cNvPr id="120" name="PlaceHolder 2"/>
          <p:cNvSpPr>
            <a:spLocks noGrp="1"/>
          </p:cNvSpPr>
          <p:nvPr>
            <p:ph/>
          </p:nvPr>
        </p:nvSpPr>
        <p:spPr>
          <a:xfrm>
            <a:off x="311760" y="1152360"/>
            <a:ext cx="8520120" cy="3416040"/>
          </a:xfrm>
          <a:prstGeom prst="rect">
            <a:avLst/>
          </a:prstGeom>
          <a:noFill/>
          <a:ln w="0">
            <a:noFill/>
          </a:ln>
        </p:spPr>
        <p:txBody>
          <a:bodyPr tIns="91440" bIns="91440" anchor="t">
            <a:normAutofit/>
          </a:bodyPr>
          <a:p>
            <a:pPr indent="0">
              <a:spcBef>
                <a:spcPts val="1417"/>
              </a:spcBef>
              <a:buNone/>
            </a:pPr>
            <a:endParaRPr b="0" lang="en-US" sz="1800" spc="-1" strike="noStrike">
              <a:solidFill>
                <a:srgbClr val="000000"/>
              </a:solidFill>
              <a:latin typeface="Arial"/>
            </a:endParaRPr>
          </a:p>
        </p:txBody>
      </p:sp>
      <p:pic>
        <p:nvPicPr>
          <p:cNvPr id="121" name="Google Shape;131;p23" descr=""/>
          <p:cNvPicPr/>
          <p:nvPr/>
        </p:nvPicPr>
        <p:blipFill>
          <a:blip r:embed="rId1"/>
          <a:stretch/>
        </p:blipFill>
        <p:spPr>
          <a:xfrm>
            <a:off x="425520" y="1108440"/>
            <a:ext cx="7651080" cy="401436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3000"/>
          </a:bodyPr>
          <a:p>
            <a:pPr indent="0">
              <a:lnSpc>
                <a:spcPct val="100000"/>
              </a:lnSpc>
              <a:buNone/>
              <a:tabLst>
                <a:tab algn="l" pos="0"/>
              </a:tabLst>
            </a:pPr>
            <a:r>
              <a:rPr b="0" lang="en" sz="2800" spc="-1" strike="noStrike">
                <a:solidFill>
                  <a:schemeClr val="dk1"/>
                </a:solidFill>
                <a:latin typeface="Arial"/>
                <a:ea typeface="Arial"/>
              </a:rPr>
              <a:t>Beatty Branch</a:t>
            </a:r>
            <a:endParaRPr b="0" lang="en-US" sz="2800" spc="-1" strike="noStrike">
              <a:solidFill>
                <a:srgbClr val="000000"/>
              </a:solidFill>
              <a:latin typeface="Arial"/>
            </a:endParaRPr>
          </a:p>
        </p:txBody>
      </p:sp>
      <p:sp>
        <p:nvSpPr>
          <p:cNvPr id="123" name="PlaceHolder 2"/>
          <p:cNvSpPr>
            <a:spLocks noGrp="1"/>
          </p:cNvSpPr>
          <p:nvPr>
            <p:ph/>
          </p:nvPr>
        </p:nvSpPr>
        <p:spPr>
          <a:xfrm>
            <a:off x="311760" y="1152360"/>
            <a:ext cx="8520120" cy="1180800"/>
          </a:xfrm>
          <a:prstGeom prst="rect">
            <a:avLst/>
          </a:prstGeom>
          <a:noFill/>
          <a:ln w="0">
            <a:noFill/>
          </a:ln>
        </p:spPr>
        <p:txBody>
          <a:bodyPr tIns="91440" bIns="91440" anchor="t">
            <a:normAutofit/>
          </a:bodyPr>
          <a:p>
            <a:pPr indent="0">
              <a:lnSpc>
                <a:spcPct val="115000"/>
              </a:lnSpc>
              <a:buNone/>
              <a:tabLst>
                <a:tab algn="l" pos="0"/>
              </a:tabLst>
            </a:pPr>
            <a:r>
              <a:rPr b="0" lang="en" sz="1800" spc="-1" strike="noStrike">
                <a:solidFill>
                  <a:schemeClr val="dk1"/>
                </a:solidFill>
                <a:latin typeface="Arial"/>
                <a:ea typeface="Arial"/>
              </a:rPr>
              <a:t>We see contamination in Beatty Branch below the WWTP.</a:t>
            </a:r>
            <a:endParaRPr b="0" lang="en-US" sz="1800" spc="-1" strike="noStrike">
              <a:solidFill>
                <a:srgbClr val="000000"/>
              </a:solidFill>
              <a:latin typeface="Arial"/>
            </a:endParaRPr>
          </a:p>
          <a:p>
            <a:pPr indent="0">
              <a:lnSpc>
                <a:spcPct val="115000"/>
              </a:lnSpc>
              <a:spcBef>
                <a:spcPts val="1199"/>
              </a:spcBef>
              <a:spcAft>
                <a:spcPts val="1199"/>
              </a:spcAft>
              <a:buNone/>
              <a:tabLst>
                <a:tab algn="l" pos="0"/>
              </a:tabLst>
            </a:pPr>
            <a:r>
              <a:rPr b="0" lang="en" sz="1800" spc="-1" strike="noStrike">
                <a:solidFill>
                  <a:schemeClr val="dk1"/>
                </a:solidFill>
                <a:latin typeface="Arial"/>
                <a:ea typeface="Arial"/>
              </a:rPr>
              <a:t>But why also upstream at Bemiss Road? Moody AFB also wants to know.</a:t>
            </a:r>
            <a:endParaRPr b="0" lang="en-US" sz="1800" spc="-1" strike="noStrike">
              <a:solidFill>
                <a:srgbClr val="000000"/>
              </a:solidFill>
              <a:latin typeface="Arial"/>
            </a:endParaRPr>
          </a:p>
        </p:txBody>
      </p:sp>
      <p:pic>
        <p:nvPicPr>
          <p:cNvPr id="124" name="Google Shape;138;p24" descr=""/>
          <p:cNvPicPr/>
          <p:nvPr/>
        </p:nvPicPr>
        <p:blipFill>
          <a:blip r:embed="rId1"/>
          <a:stretch/>
        </p:blipFill>
        <p:spPr>
          <a:xfrm>
            <a:off x="1149480" y="2122920"/>
            <a:ext cx="6769440" cy="291060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3000"/>
          </a:bodyPr>
          <a:p>
            <a:pPr indent="0">
              <a:lnSpc>
                <a:spcPct val="100000"/>
              </a:lnSpc>
              <a:buNone/>
              <a:tabLst>
                <a:tab algn="l" pos="0"/>
              </a:tabLst>
            </a:pPr>
            <a:r>
              <a:rPr b="0" lang="en" sz="2800" spc="-1" strike="noStrike">
                <a:solidFill>
                  <a:schemeClr val="dk1"/>
                </a:solidFill>
                <a:latin typeface="Arial"/>
                <a:ea typeface="Arial"/>
              </a:rPr>
              <a:t>Also the Alapaha River near US 82</a:t>
            </a:r>
            <a:endParaRPr b="0" lang="en-US" sz="2800" spc="-1" strike="noStrike">
              <a:solidFill>
                <a:srgbClr val="000000"/>
              </a:solidFill>
              <a:latin typeface="Arial"/>
            </a:endParaRPr>
          </a:p>
        </p:txBody>
      </p:sp>
      <p:sp>
        <p:nvSpPr>
          <p:cNvPr id="126" name="PlaceHolder 2"/>
          <p:cNvSpPr>
            <a:spLocks noGrp="1"/>
          </p:cNvSpPr>
          <p:nvPr>
            <p:ph/>
          </p:nvPr>
        </p:nvSpPr>
        <p:spPr>
          <a:xfrm>
            <a:off x="311760" y="1152360"/>
            <a:ext cx="2702880" cy="2848680"/>
          </a:xfrm>
          <a:prstGeom prst="rect">
            <a:avLst/>
          </a:prstGeom>
          <a:noFill/>
          <a:ln w="0">
            <a:noFill/>
          </a:ln>
        </p:spPr>
        <p:txBody>
          <a:bodyPr tIns="91440" bIns="91440" anchor="t">
            <a:normAutofit/>
          </a:bodyPr>
          <a:p>
            <a:pPr indent="0">
              <a:lnSpc>
                <a:spcPct val="115000"/>
              </a:lnSpc>
              <a:buNone/>
              <a:tabLst>
                <a:tab algn="l" pos="0"/>
              </a:tabLst>
            </a:pPr>
            <a:r>
              <a:rPr b="0" lang="en" sz="1800" spc="-1" strike="noStrike">
                <a:solidFill>
                  <a:schemeClr val="dk1"/>
                </a:solidFill>
                <a:highlight>
                  <a:srgbClr val="ffffff"/>
                </a:highlight>
                <a:latin typeface="Arial"/>
                <a:ea typeface="Arial"/>
              </a:rPr>
              <a:t>At the outflow creek from the Alapaha, GA, WWTP,</a:t>
            </a:r>
            <a:endParaRPr b="0" lang="en-US" sz="1800" spc="-1" strike="noStrike">
              <a:solidFill>
                <a:srgbClr val="000000"/>
              </a:solidFill>
              <a:latin typeface="Arial"/>
            </a:endParaRPr>
          </a:p>
          <a:p>
            <a:pPr indent="0">
              <a:lnSpc>
                <a:spcPct val="115000"/>
              </a:lnSpc>
              <a:spcBef>
                <a:spcPts val="1199"/>
              </a:spcBef>
              <a:buNone/>
              <a:tabLst>
                <a:tab algn="l" pos="0"/>
              </a:tabLst>
            </a:pPr>
            <a:r>
              <a:rPr b="0" lang="en" sz="1800" spc="-1" strike="noStrike">
                <a:solidFill>
                  <a:schemeClr val="dk1"/>
                </a:solidFill>
                <a:highlight>
                  <a:srgbClr val="ffffff"/>
                </a:highlight>
                <a:latin typeface="Arial"/>
                <a:ea typeface="Arial"/>
              </a:rPr>
              <a:t>Heather Brasell got </a:t>
            </a:r>
            <a:r>
              <a:rPr b="1" lang="en" sz="1800" spc="-1" strike="noStrike">
                <a:solidFill>
                  <a:srgbClr val="ff00ff"/>
                </a:solidFill>
                <a:highlight>
                  <a:srgbClr val="ffffff"/>
                </a:highlight>
                <a:latin typeface="Arial"/>
                <a:ea typeface="Arial"/>
              </a:rPr>
              <a:t>too-high 1,900 </a:t>
            </a:r>
            <a:r>
              <a:rPr b="1" i="1" lang="en" sz="1800" spc="-1" strike="noStrike">
                <a:solidFill>
                  <a:srgbClr val="ff00ff"/>
                </a:solidFill>
                <a:highlight>
                  <a:srgbClr val="ffffff"/>
                </a:highlight>
                <a:latin typeface="Arial"/>
                <a:ea typeface="Arial"/>
              </a:rPr>
              <a:t>E. coli</a:t>
            </a:r>
            <a:r>
              <a:rPr b="0" lang="en" sz="1800" spc="-1" strike="noStrike">
                <a:solidFill>
                  <a:schemeClr val="dk1"/>
                </a:solidFill>
                <a:highlight>
                  <a:srgbClr val="ffffff"/>
                </a:highlight>
                <a:latin typeface="Arial"/>
                <a:ea typeface="Arial"/>
              </a:rPr>
              <a:t>. </a:t>
            </a:r>
            <a:endParaRPr b="0" lang="en-US" sz="1800" spc="-1" strike="noStrike">
              <a:solidFill>
                <a:srgbClr val="000000"/>
              </a:solidFill>
              <a:latin typeface="Arial"/>
            </a:endParaRPr>
          </a:p>
          <a:p>
            <a:pPr indent="0">
              <a:lnSpc>
                <a:spcPct val="120000"/>
              </a:lnSpc>
              <a:spcBef>
                <a:spcPts val="1199"/>
              </a:spcBef>
              <a:buNone/>
              <a:tabLst>
                <a:tab algn="l" pos="0"/>
              </a:tabLst>
            </a:pPr>
            <a:r>
              <a:rPr b="0" lang="en" sz="1800" spc="-1" strike="noStrike">
                <a:solidFill>
                  <a:schemeClr val="dk1"/>
                </a:solidFill>
                <a:highlight>
                  <a:srgbClr val="ffffff"/>
                </a:highlight>
                <a:latin typeface="Arial"/>
                <a:ea typeface="Arial"/>
              </a:rPr>
              <a:t>2023-09-07</a:t>
            </a:r>
            <a:endParaRPr b="0" lang="en-US" sz="1800" spc="-1" strike="noStrike">
              <a:solidFill>
                <a:srgbClr val="000000"/>
              </a:solidFill>
              <a:latin typeface="Arial"/>
            </a:endParaRPr>
          </a:p>
        </p:txBody>
      </p:sp>
      <p:pic>
        <p:nvPicPr>
          <p:cNvPr id="127" name="Google Shape;145;p25" descr=""/>
          <p:cNvPicPr/>
          <p:nvPr/>
        </p:nvPicPr>
        <p:blipFill>
          <a:blip r:embed="rId1"/>
          <a:stretch/>
        </p:blipFill>
        <p:spPr>
          <a:xfrm>
            <a:off x="5614920" y="609480"/>
            <a:ext cx="3247920" cy="4330440"/>
          </a:xfrm>
          <a:prstGeom prst="rect">
            <a:avLst/>
          </a:prstGeom>
          <a:ln w="0">
            <a:noFill/>
          </a:ln>
        </p:spPr>
      </p:pic>
      <p:pic>
        <p:nvPicPr>
          <p:cNvPr id="128" name="Google Shape;146;p25" descr=""/>
          <p:cNvPicPr/>
          <p:nvPr/>
        </p:nvPicPr>
        <p:blipFill>
          <a:blip r:embed="rId2"/>
          <a:stretch/>
        </p:blipFill>
        <p:spPr>
          <a:xfrm>
            <a:off x="3042000" y="1299240"/>
            <a:ext cx="2730600" cy="364104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1000"/>
          </a:bodyPr>
          <a:p>
            <a:pPr indent="0">
              <a:lnSpc>
                <a:spcPct val="100000"/>
              </a:lnSpc>
              <a:buNone/>
              <a:tabLst>
                <a:tab algn="l" pos="0"/>
              </a:tabLst>
            </a:pPr>
            <a:r>
              <a:rPr b="0" lang="en" sz="2800" spc="-1" strike="noStrike">
                <a:solidFill>
                  <a:schemeClr val="dk1"/>
                </a:solidFill>
                <a:latin typeface="Arial"/>
                <a:ea typeface="Arial"/>
              </a:rPr>
              <a:t>Alapaha WPCP, Alapaha River, Sheboggy Boat Ramp</a:t>
            </a:r>
            <a:endParaRPr b="0" lang="en-US" sz="2800" spc="-1" strike="noStrike">
              <a:solidFill>
                <a:srgbClr val="000000"/>
              </a:solidFill>
              <a:latin typeface="Arial"/>
            </a:endParaRPr>
          </a:p>
        </p:txBody>
      </p:sp>
      <p:sp>
        <p:nvSpPr>
          <p:cNvPr id="130" name="PlaceHolder 2"/>
          <p:cNvSpPr>
            <a:spLocks noGrp="1"/>
          </p:cNvSpPr>
          <p:nvPr>
            <p:ph/>
          </p:nvPr>
        </p:nvSpPr>
        <p:spPr>
          <a:xfrm>
            <a:off x="311760" y="1152360"/>
            <a:ext cx="8520120" cy="3416040"/>
          </a:xfrm>
          <a:prstGeom prst="rect">
            <a:avLst/>
          </a:prstGeom>
          <a:noFill/>
          <a:ln w="0">
            <a:noFill/>
          </a:ln>
        </p:spPr>
        <p:txBody>
          <a:bodyPr tIns="91440" bIns="91440" anchor="t">
            <a:normAutofit/>
          </a:bodyPr>
          <a:p>
            <a:pPr indent="0">
              <a:spcBef>
                <a:spcPts val="1417"/>
              </a:spcBef>
              <a:buNone/>
            </a:pPr>
            <a:endParaRPr b="0" lang="en-US" sz="1800" spc="-1" strike="noStrike">
              <a:solidFill>
                <a:srgbClr val="000000"/>
              </a:solidFill>
              <a:latin typeface="Arial"/>
            </a:endParaRPr>
          </a:p>
        </p:txBody>
      </p:sp>
      <p:pic>
        <p:nvPicPr>
          <p:cNvPr id="131" name="Google Shape;153;p26" descr=""/>
          <p:cNvPicPr/>
          <p:nvPr/>
        </p:nvPicPr>
        <p:blipFill>
          <a:blip r:embed="rId1"/>
          <a:stretch/>
        </p:blipFill>
        <p:spPr>
          <a:xfrm>
            <a:off x="339480" y="1180440"/>
            <a:ext cx="8310960" cy="379332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3000"/>
          </a:bodyPr>
          <a:p>
            <a:pPr indent="0">
              <a:lnSpc>
                <a:spcPct val="100000"/>
              </a:lnSpc>
              <a:buNone/>
              <a:tabLst>
                <a:tab algn="l" pos="0"/>
              </a:tabLst>
            </a:pPr>
            <a:r>
              <a:rPr b="0" lang="en" sz="2800" spc="-1" strike="noStrike">
                <a:solidFill>
                  <a:schemeClr val="dk1"/>
                </a:solidFill>
                <a:latin typeface="Arial"/>
                <a:ea typeface="Arial"/>
              </a:rPr>
              <a:t>Possible Sources</a:t>
            </a:r>
            <a:endParaRPr b="0" lang="en-US" sz="2800" spc="-1" strike="noStrike">
              <a:solidFill>
                <a:srgbClr val="000000"/>
              </a:solidFill>
              <a:latin typeface="Arial"/>
            </a:endParaRPr>
          </a:p>
        </p:txBody>
      </p:sp>
      <p:sp>
        <p:nvSpPr>
          <p:cNvPr id="133" name="PlaceHolder 2"/>
          <p:cNvSpPr>
            <a:spLocks noGrp="1"/>
          </p:cNvSpPr>
          <p:nvPr>
            <p:ph/>
          </p:nvPr>
        </p:nvSpPr>
        <p:spPr>
          <a:xfrm>
            <a:off x="311760" y="1209600"/>
            <a:ext cx="8520120" cy="3886560"/>
          </a:xfrm>
          <a:prstGeom prst="rect">
            <a:avLst/>
          </a:prstGeom>
          <a:noFill/>
          <a:ln w="0">
            <a:noFill/>
          </a:ln>
        </p:spPr>
        <p:txBody>
          <a:bodyPr tIns="91440" bIns="91440" anchor="t">
            <a:normAutofit/>
          </a:bodyPr>
          <a:p>
            <a:pPr indent="0">
              <a:lnSpc>
                <a:spcPct val="115000"/>
              </a:lnSpc>
              <a:buNone/>
              <a:tabLst>
                <a:tab algn="l" pos="0"/>
              </a:tabLst>
            </a:pPr>
            <a:r>
              <a:rPr b="0" lang="en" sz="2000" spc="-1" strike="noStrike">
                <a:solidFill>
                  <a:schemeClr val="dk1"/>
                </a:solidFill>
                <a:latin typeface="Arial"/>
                <a:ea typeface="Arial"/>
              </a:rPr>
              <a:t>Only further testing can determine:</a:t>
            </a:r>
            <a:endParaRPr b="0" lang="en-US" sz="2000" spc="-1" strike="noStrike">
              <a:solidFill>
                <a:srgbClr val="000000"/>
              </a:solidFill>
              <a:latin typeface="Arial"/>
            </a:endParaRPr>
          </a:p>
          <a:p>
            <a:pPr marL="457200" indent="-355680">
              <a:lnSpc>
                <a:spcPct val="115000"/>
              </a:lnSpc>
              <a:spcBef>
                <a:spcPts val="1001"/>
              </a:spcBef>
              <a:buClr>
                <a:srgbClr val="000000"/>
              </a:buClr>
              <a:buFont typeface="Arial"/>
              <a:buChar char="●"/>
              <a:tabLst>
                <a:tab algn="l" pos="0"/>
              </a:tabLst>
            </a:pPr>
            <a:r>
              <a:rPr b="0" lang="en" sz="2000" spc="-1" strike="noStrike">
                <a:solidFill>
                  <a:schemeClr val="dk1"/>
                </a:solidFill>
                <a:latin typeface="Arial"/>
                <a:ea typeface="Arial"/>
              </a:rPr>
              <a:t>Wastewater treatment plants, leaky sewer lines</a:t>
            </a:r>
            <a:endParaRPr b="0" lang="en-US" sz="2000" spc="-1" strike="noStrike">
              <a:solidFill>
                <a:srgbClr val="000000"/>
              </a:solidFill>
              <a:latin typeface="Arial"/>
            </a:endParaRPr>
          </a:p>
          <a:p>
            <a:pPr marL="457200" indent="-355680">
              <a:lnSpc>
                <a:spcPct val="115000"/>
              </a:lnSpc>
              <a:buClr>
                <a:srgbClr val="000000"/>
              </a:buClr>
              <a:buFont typeface="Arial"/>
              <a:buChar char="●"/>
              <a:tabLst>
                <a:tab algn="l" pos="0"/>
              </a:tabLst>
            </a:pPr>
            <a:r>
              <a:rPr b="0" lang="en" sz="2000" spc="-1" strike="noStrike">
                <a:solidFill>
                  <a:schemeClr val="dk1"/>
                </a:solidFill>
                <a:latin typeface="Arial"/>
                <a:ea typeface="Arial"/>
              </a:rPr>
              <a:t>Septic tanks</a:t>
            </a:r>
            <a:endParaRPr b="0" lang="en-US" sz="2000" spc="-1" strike="noStrike">
              <a:solidFill>
                <a:srgbClr val="000000"/>
              </a:solidFill>
              <a:latin typeface="Arial"/>
            </a:endParaRPr>
          </a:p>
          <a:p>
            <a:pPr marL="457200" indent="-355680">
              <a:lnSpc>
                <a:spcPct val="115000"/>
              </a:lnSpc>
              <a:buClr>
                <a:srgbClr val="000000"/>
              </a:buClr>
              <a:buFont typeface="Arial"/>
              <a:buChar char="●"/>
              <a:tabLst>
                <a:tab algn="l" pos="0"/>
              </a:tabLst>
            </a:pPr>
            <a:r>
              <a:rPr b="0" lang="en" sz="2000" spc="-1" strike="noStrike">
                <a:solidFill>
                  <a:schemeClr val="dk1"/>
                </a:solidFill>
                <a:latin typeface="Arial"/>
                <a:ea typeface="Arial"/>
              </a:rPr>
              <a:t>Wildlife (deer, wild hogs, geese, etc.) </a:t>
            </a:r>
            <a:endParaRPr b="0" lang="en-US" sz="2000" spc="-1" strike="noStrike">
              <a:solidFill>
                <a:srgbClr val="000000"/>
              </a:solidFill>
              <a:latin typeface="Arial"/>
            </a:endParaRPr>
          </a:p>
          <a:p>
            <a:pPr marL="457200" indent="-355680">
              <a:lnSpc>
                <a:spcPct val="115000"/>
              </a:lnSpc>
              <a:buClr>
                <a:srgbClr val="000000"/>
              </a:buClr>
              <a:buFont typeface="Arial"/>
              <a:buChar char="●"/>
              <a:tabLst>
                <a:tab algn="l" pos="0"/>
              </a:tabLst>
            </a:pPr>
            <a:r>
              <a:rPr b="0" lang="en" sz="2000" spc="-1" strike="noStrike">
                <a:solidFill>
                  <a:schemeClr val="dk1"/>
                </a:solidFill>
                <a:latin typeface="Arial"/>
                <a:ea typeface="Arial"/>
              </a:rPr>
              <a:t>Domestic pets (cats, dogs, chickens)</a:t>
            </a:r>
            <a:endParaRPr b="0" lang="en-US" sz="2000" spc="-1" strike="noStrike">
              <a:solidFill>
                <a:srgbClr val="000000"/>
              </a:solidFill>
              <a:latin typeface="Arial"/>
            </a:endParaRPr>
          </a:p>
          <a:p>
            <a:pPr marL="457200" indent="-355680">
              <a:lnSpc>
                <a:spcPct val="115000"/>
              </a:lnSpc>
              <a:buClr>
                <a:srgbClr val="000000"/>
              </a:buClr>
              <a:buFont typeface="Arial"/>
              <a:buChar char="●"/>
              <a:tabLst>
                <a:tab algn="l" pos="0"/>
              </a:tabLst>
            </a:pPr>
            <a:r>
              <a:rPr b="0" lang="en" sz="2000" spc="-1" strike="noStrike">
                <a:solidFill>
                  <a:schemeClr val="dk1"/>
                </a:solidFill>
                <a:latin typeface="Arial"/>
                <a:ea typeface="Arial"/>
              </a:rPr>
              <a:t>Agricultural</a:t>
            </a:r>
            <a:endParaRPr b="0" lang="en-US" sz="2000" spc="-1" strike="noStrike">
              <a:solidFill>
                <a:srgbClr val="000000"/>
              </a:solidFill>
              <a:latin typeface="Arial"/>
            </a:endParaRPr>
          </a:p>
          <a:p>
            <a:pPr lvl="1" marL="914400" indent="-355680">
              <a:lnSpc>
                <a:spcPct val="115000"/>
              </a:lnSpc>
              <a:buClr>
                <a:srgbClr val="000000"/>
              </a:buClr>
              <a:buFont typeface="Arial"/>
              <a:buChar char="○"/>
              <a:tabLst>
                <a:tab algn="l" pos="0"/>
              </a:tabLst>
            </a:pPr>
            <a:r>
              <a:rPr b="0" lang="en" sz="2000" spc="-1" strike="noStrike">
                <a:solidFill>
                  <a:schemeClr val="dk1"/>
                </a:solidFill>
                <a:latin typeface="Arial"/>
                <a:ea typeface="Arial"/>
              </a:rPr>
              <a:t>Cattle</a:t>
            </a:r>
            <a:endParaRPr b="0" lang="en-US" sz="2000" spc="-1" strike="noStrike">
              <a:solidFill>
                <a:srgbClr val="000000"/>
              </a:solidFill>
              <a:latin typeface="Arial"/>
            </a:endParaRPr>
          </a:p>
          <a:p>
            <a:pPr lvl="1" marL="914400" indent="-355680">
              <a:lnSpc>
                <a:spcPct val="115000"/>
              </a:lnSpc>
              <a:buClr>
                <a:srgbClr val="000000"/>
              </a:buClr>
              <a:buFont typeface="Arial"/>
              <a:buChar char="○"/>
              <a:tabLst>
                <a:tab algn="l" pos="0"/>
              </a:tabLst>
            </a:pPr>
            <a:r>
              <a:rPr b="0" lang="en" sz="2000" spc="-1" strike="noStrike">
                <a:solidFill>
                  <a:schemeClr val="dk1"/>
                </a:solidFill>
                <a:latin typeface="Arial"/>
                <a:ea typeface="Arial"/>
              </a:rPr>
              <a:t>Sheep</a:t>
            </a:r>
            <a:endParaRPr b="0" lang="en-US" sz="2000" spc="-1" strike="noStrike">
              <a:solidFill>
                <a:srgbClr val="000000"/>
              </a:solidFill>
              <a:latin typeface="Arial"/>
            </a:endParaRPr>
          </a:p>
          <a:p>
            <a:pPr lvl="1" marL="914400" indent="-355680">
              <a:lnSpc>
                <a:spcPct val="115000"/>
              </a:lnSpc>
              <a:buClr>
                <a:srgbClr val="000000"/>
              </a:buClr>
              <a:buFont typeface="Arial"/>
              <a:buChar char="○"/>
              <a:tabLst>
                <a:tab algn="l" pos="0"/>
              </a:tabLst>
            </a:pPr>
            <a:r>
              <a:rPr b="0" lang="en" sz="2000" spc="-1" strike="noStrike">
                <a:solidFill>
                  <a:schemeClr val="dk1"/>
                </a:solidFill>
                <a:latin typeface="Arial"/>
                <a:ea typeface="Arial"/>
              </a:rPr>
              <a:t>Chicken manure used as fertilizer</a:t>
            </a:r>
            <a:endParaRPr b="0" lang="en-US" sz="2000" spc="-1" strike="noStrike">
              <a:solidFill>
                <a:srgbClr val="000000"/>
              </a:solidFill>
              <a:latin typeface="Arial"/>
            </a:endParaRPr>
          </a:p>
          <a:p>
            <a:pPr lvl="1" marL="914400" indent="-355680">
              <a:lnSpc>
                <a:spcPct val="115000"/>
              </a:lnSpc>
              <a:buClr>
                <a:srgbClr val="000000"/>
              </a:buClr>
              <a:buFont typeface="Arial"/>
              <a:buChar char="○"/>
              <a:tabLst>
                <a:tab algn="l" pos="0"/>
              </a:tabLst>
            </a:pPr>
            <a:r>
              <a:rPr b="0" lang="en" sz="2000" spc="-1" strike="noStrike">
                <a:solidFill>
                  <a:schemeClr val="dk1"/>
                </a:solidFill>
                <a:latin typeface="Arial"/>
                <a:ea typeface="Arial"/>
              </a:rPr>
              <a:t>Other</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3000"/>
          </a:bodyPr>
          <a:p>
            <a:pPr indent="0">
              <a:lnSpc>
                <a:spcPct val="100000"/>
              </a:lnSpc>
              <a:buNone/>
              <a:tabLst>
                <a:tab algn="l" pos="0"/>
              </a:tabLst>
            </a:pPr>
            <a:r>
              <a:rPr b="0" lang="en" sz="2800" spc="-1" strike="noStrike">
                <a:solidFill>
                  <a:schemeClr val="dk1"/>
                </a:solidFill>
                <a:latin typeface="Arial"/>
                <a:ea typeface="Arial"/>
              </a:rPr>
              <a:t>Trend testing does not source this contamination</a:t>
            </a:r>
            <a:endParaRPr b="0" lang="en-US" sz="2800" spc="-1" strike="noStrike">
              <a:solidFill>
                <a:srgbClr val="000000"/>
              </a:solidFill>
              <a:latin typeface="Arial"/>
            </a:endParaRPr>
          </a:p>
        </p:txBody>
      </p:sp>
      <p:sp>
        <p:nvSpPr>
          <p:cNvPr id="135" name="PlaceHolder 2"/>
          <p:cNvSpPr>
            <a:spLocks noGrp="1"/>
          </p:cNvSpPr>
          <p:nvPr>
            <p:ph/>
          </p:nvPr>
        </p:nvSpPr>
        <p:spPr>
          <a:xfrm>
            <a:off x="311760" y="1152360"/>
            <a:ext cx="8520120" cy="3990600"/>
          </a:xfrm>
          <a:prstGeom prst="rect">
            <a:avLst/>
          </a:prstGeom>
          <a:noFill/>
          <a:ln w="0">
            <a:noFill/>
          </a:ln>
        </p:spPr>
        <p:txBody>
          <a:bodyPr tIns="91440" bIns="91440" anchor="t">
            <a:noAutofit/>
          </a:bodyPr>
          <a:p>
            <a:pPr marL="457200" indent="-343080">
              <a:lnSpc>
                <a:spcPct val="115000"/>
              </a:lnSpc>
              <a:buClr>
                <a:srgbClr val="000000"/>
              </a:buClr>
              <a:buFont typeface="Arial"/>
              <a:buChar char="●"/>
            </a:pPr>
            <a:r>
              <a:rPr b="0" lang="en" sz="1800" spc="-1" strike="noStrike">
                <a:solidFill>
                  <a:schemeClr val="dk1"/>
                </a:solidFill>
                <a:latin typeface="Arial"/>
                <a:ea typeface="Arial"/>
              </a:rPr>
              <a:t>GA-EPD has trend water quality results, several times a year, plus:</a:t>
            </a:r>
            <a:endParaRPr b="0" lang="en-US" sz="1800" spc="-1" strike="noStrike">
              <a:solidFill>
                <a:srgbClr val="000000"/>
              </a:solidFill>
              <a:latin typeface="Arial"/>
            </a:endParaRPr>
          </a:p>
          <a:p>
            <a:pPr marL="914400" indent="-343080">
              <a:lnSpc>
                <a:spcPct val="115000"/>
              </a:lnSpc>
              <a:buClr>
                <a:srgbClr val="000000"/>
              </a:buClr>
              <a:buFont typeface="Arial"/>
              <a:buChar char="●"/>
            </a:pPr>
            <a:r>
              <a:rPr b="0" lang="en" sz="1800" spc="-1" strike="noStrike">
                <a:solidFill>
                  <a:schemeClr val="dk1"/>
                </a:solidFill>
                <a:latin typeface="Arial"/>
                <a:ea typeface="Arial"/>
              </a:rPr>
              <a:t>SGRC Regional Water Quality Assessment SEED Grant</a:t>
            </a:r>
            <a:endParaRPr b="0" lang="en-US" sz="1800" spc="-1" strike="noStrike">
              <a:solidFill>
                <a:srgbClr val="000000"/>
              </a:solidFill>
              <a:latin typeface="Arial"/>
            </a:endParaRPr>
          </a:p>
          <a:p>
            <a:pPr lvl="1" marL="1371600" indent="-317520">
              <a:lnSpc>
                <a:spcPct val="115000"/>
              </a:lnSpc>
              <a:buClr>
                <a:srgbClr val="000000"/>
              </a:buClr>
              <a:buFont typeface="Arial"/>
              <a:buChar char="○"/>
            </a:pPr>
            <a:r>
              <a:rPr b="0" lang="en" sz="1700" spc="-1" strike="noStrike">
                <a:solidFill>
                  <a:schemeClr val="dk1"/>
                </a:solidFill>
                <a:latin typeface="Arial"/>
                <a:ea typeface="Arial"/>
              </a:rPr>
              <a:t>Frequency too low to catch contamination after big rains</a:t>
            </a:r>
            <a:endParaRPr b="0" lang="en-US" sz="1700" spc="-1" strike="noStrike">
              <a:solidFill>
                <a:srgbClr val="000000"/>
              </a:solidFill>
              <a:latin typeface="Arial"/>
            </a:endParaRPr>
          </a:p>
          <a:p>
            <a:pPr marL="914400" indent="-343080">
              <a:lnSpc>
                <a:spcPct val="115000"/>
              </a:lnSpc>
              <a:buClr>
                <a:srgbClr val="000000"/>
              </a:buClr>
              <a:buFont typeface="Arial"/>
              <a:buChar char="●"/>
            </a:pPr>
            <a:r>
              <a:rPr b="0" lang="en" sz="1800" spc="-1" strike="noStrike">
                <a:solidFill>
                  <a:schemeClr val="dk1"/>
                </a:solidFill>
                <a:latin typeface="Arial"/>
                <a:ea typeface="Arial"/>
              </a:rPr>
              <a:t>Lowndes County tests quarterly, GA-EPD Stormwater Permit</a:t>
            </a:r>
            <a:endParaRPr b="0" lang="en-US" sz="1800" spc="-1" strike="noStrike">
              <a:solidFill>
                <a:srgbClr val="000000"/>
              </a:solidFill>
              <a:latin typeface="Arial"/>
            </a:endParaRPr>
          </a:p>
          <a:p>
            <a:pPr lvl="1" marL="1371600" indent="-336600">
              <a:lnSpc>
                <a:spcPct val="115000"/>
              </a:lnSpc>
              <a:buClr>
                <a:srgbClr val="000000"/>
              </a:buClr>
              <a:buFont typeface="Arial"/>
              <a:buChar char="○"/>
            </a:pPr>
            <a:r>
              <a:rPr b="0" lang="en" sz="1700" spc="-1" strike="noStrike">
                <a:solidFill>
                  <a:schemeClr val="dk1"/>
                </a:solidFill>
                <a:latin typeface="Arial"/>
                <a:ea typeface="Arial"/>
              </a:rPr>
              <a:t>Lowndes County 2021 Annual Report:</a:t>
            </a:r>
            <a:endParaRPr b="0" lang="en-US" sz="1700" spc="-1" strike="noStrike">
              <a:solidFill>
                <a:srgbClr val="000000"/>
              </a:solidFill>
              <a:latin typeface="Arial"/>
            </a:endParaRPr>
          </a:p>
          <a:p>
            <a:pPr indent="0">
              <a:lnSpc>
                <a:spcPct val="115000"/>
              </a:lnSpc>
              <a:spcBef>
                <a:spcPts val="1001"/>
              </a:spcBef>
              <a:buNone/>
              <a:tabLst>
                <a:tab algn="l" pos="0"/>
              </a:tabLst>
            </a:pPr>
            <a:r>
              <a:rPr b="0" i="1" lang="en" sz="1800" spc="-1" strike="noStrike">
                <a:solidFill>
                  <a:schemeClr val="dk1"/>
                </a:solidFill>
                <a:highlight>
                  <a:srgbClr val="ffffff"/>
                </a:highlight>
                <a:latin typeface="Arial"/>
                <a:ea typeface="Arial"/>
              </a:rPr>
              <a:t>“</a:t>
            </a:r>
            <a:r>
              <a:rPr b="0" i="1" lang="en" sz="1800" spc="-1" strike="noStrike">
                <a:solidFill>
                  <a:schemeClr val="dk1"/>
                </a:solidFill>
                <a:highlight>
                  <a:srgbClr val="ffffff"/>
                </a:highlight>
                <a:latin typeface="Arial"/>
                <a:ea typeface="Arial"/>
              </a:rPr>
              <a:t>Fecal Coliform</a:t>
            </a:r>
            <a:endParaRPr b="0" lang="en-US" sz="1800" spc="-1" strike="noStrike">
              <a:solidFill>
                <a:srgbClr val="000000"/>
              </a:solidFill>
              <a:latin typeface="Arial"/>
            </a:endParaRPr>
          </a:p>
          <a:p>
            <a:pPr indent="0">
              <a:lnSpc>
                <a:spcPct val="115000"/>
              </a:lnSpc>
              <a:buNone/>
              <a:tabLst>
                <a:tab algn="l" pos="0"/>
              </a:tabLst>
            </a:pPr>
            <a:r>
              <a:rPr b="0" i="1" lang="en" sz="1800" spc="-1" strike="noStrike">
                <a:solidFill>
                  <a:schemeClr val="dk1"/>
                </a:solidFill>
                <a:highlight>
                  <a:srgbClr val="ffffff"/>
                </a:highlight>
                <a:latin typeface="Arial"/>
                <a:ea typeface="Arial"/>
              </a:rPr>
              <a:t>“</a:t>
            </a:r>
            <a:r>
              <a:rPr b="0" i="1" lang="en" sz="1800" spc="-1" strike="noStrike">
                <a:solidFill>
                  <a:schemeClr val="dk1"/>
                </a:solidFill>
                <a:highlight>
                  <a:srgbClr val="ffffff"/>
                </a:highlight>
                <a:latin typeface="Arial"/>
                <a:ea typeface="Arial"/>
              </a:rPr>
              <a:t>Lowndes County has not identified any point sources within the drainage areas that can be attributed to the widespread exceedances. Based on the limited data collected to date, it is the opinion of Lowndes County that the cause of the exceedances is from natural conditions.”</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3000"/>
          </a:bodyPr>
          <a:p>
            <a:pPr indent="0">
              <a:lnSpc>
                <a:spcPct val="100000"/>
              </a:lnSpc>
              <a:buNone/>
              <a:tabLst>
                <a:tab algn="l" pos="0"/>
              </a:tabLst>
            </a:pPr>
            <a:r>
              <a:rPr b="0" lang="en" sz="2800" spc="-1" strike="noStrike">
                <a:solidFill>
                  <a:schemeClr val="dk1"/>
                </a:solidFill>
                <a:latin typeface="Arial"/>
                <a:ea typeface="Arial"/>
              </a:rPr>
              <a:t>What we will test</a:t>
            </a:r>
            <a:endParaRPr b="0" lang="en-US" sz="2800" spc="-1" strike="noStrike">
              <a:solidFill>
                <a:srgbClr val="000000"/>
              </a:solidFill>
              <a:latin typeface="Arial"/>
            </a:endParaRPr>
          </a:p>
        </p:txBody>
      </p:sp>
      <p:sp>
        <p:nvSpPr>
          <p:cNvPr id="137" name="PlaceHolder 2"/>
          <p:cNvSpPr>
            <a:spLocks noGrp="1"/>
          </p:cNvSpPr>
          <p:nvPr>
            <p:ph/>
          </p:nvPr>
        </p:nvSpPr>
        <p:spPr>
          <a:xfrm>
            <a:off x="311760" y="1152360"/>
            <a:ext cx="8520120" cy="3416040"/>
          </a:xfrm>
          <a:prstGeom prst="rect">
            <a:avLst/>
          </a:prstGeom>
          <a:noFill/>
          <a:ln w="0">
            <a:noFill/>
          </a:ln>
        </p:spPr>
        <p:txBody>
          <a:bodyPr tIns="91440" bIns="91440" anchor="t">
            <a:noAutofit/>
          </a:bodyPr>
          <a:p>
            <a:pPr marL="457200" indent="-349200">
              <a:lnSpc>
                <a:spcPct val="115000"/>
              </a:lnSpc>
              <a:buClr>
                <a:srgbClr val="000000"/>
              </a:buClr>
              <a:buFont typeface="Arial"/>
              <a:buChar char="●"/>
            </a:pPr>
            <a:r>
              <a:rPr b="0" lang="en" sz="1900" spc="-1" strike="noStrike">
                <a:solidFill>
                  <a:schemeClr val="dk1"/>
                </a:solidFill>
                <a:latin typeface="Arial"/>
                <a:ea typeface="Arial"/>
              </a:rPr>
              <a:t>Standard Georgia Adopt-A-Stream:</a:t>
            </a:r>
            <a:endParaRPr b="0" lang="en-US" sz="1900" spc="-1" strike="noStrike">
              <a:solidFill>
                <a:srgbClr val="000000"/>
              </a:solidFill>
              <a:latin typeface="Arial"/>
            </a:endParaRPr>
          </a:p>
          <a:p>
            <a:pPr lvl="1" marL="914400" indent="-349200">
              <a:lnSpc>
                <a:spcPct val="115000"/>
              </a:lnSpc>
              <a:buClr>
                <a:srgbClr val="000000"/>
              </a:buClr>
              <a:buFont typeface="Arial"/>
              <a:buChar char="○"/>
            </a:pPr>
            <a:r>
              <a:rPr b="0" i="1" lang="en" sz="1900" spc="-1" strike="noStrike">
                <a:solidFill>
                  <a:schemeClr val="dk1"/>
                </a:solidFill>
                <a:latin typeface="Arial"/>
                <a:ea typeface="Arial"/>
              </a:rPr>
              <a:t>E. coli</a:t>
            </a:r>
            <a:endParaRPr b="0" lang="en-US" sz="1900" spc="-1" strike="noStrike">
              <a:solidFill>
                <a:srgbClr val="000000"/>
              </a:solidFill>
              <a:latin typeface="Arial"/>
            </a:endParaRPr>
          </a:p>
          <a:p>
            <a:pPr lvl="1" marL="914400" indent="-349200">
              <a:lnSpc>
                <a:spcPct val="115000"/>
              </a:lnSpc>
              <a:buClr>
                <a:srgbClr val="000000"/>
              </a:buClr>
              <a:buFont typeface="Arial"/>
              <a:buChar char="○"/>
            </a:pPr>
            <a:r>
              <a:rPr b="0" lang="en" sz="1900" spc="-1" strike="noStrike">
                <a:solidFill>
                  <a:schemeClr val="dk1"/>
                </a:solidFill>
                <a:latin typeface="Arial"/>
                <a:ea typeface="Arial"/>
              </a:rPr>
              <a:t>Dissolved oxygen (DO)</a:t>
            </a:r>
            <a:endParaRPr b="0" lang="en-US" sz="1900" spc="-1" strike="noStrike">
              <a:solidFill>
                <a:srgbClr val="000000"/>
              </a:solidFill>
              <a:latin typeface="Arial"/>
            </a:endParaRPr>
          </a:p>
          <a:p>
            <a:pPr lvl="1" marL="914400" indent="-349200">
              <a:lnSpc>
                <a:spcPct val="115000"/>
              </a:lnSpc>
              <a:buClr>
                <a:srgbClr val="000000"/>
              </a:buClr>
              <a:buFont typeface="Arial"/>
              <a:buChar char="○"/>
            </a:pPr>
            <a:r>
              <a:rPr b="0" lang="en" sz="1900" spc="-1" strike="noStrike">
                <a:solidFill>
                  <a:schemeClr val="dk1"/>
                </a:solidFill>
                <a:latin typeface="Arial"/>
                <a:ea typeface="Arial"/>
              </a:rPr>
              <a:t>pH, conductivity, temperature</a:t>
            </a:r>
            <a:endParaRPr b="0" lang="en-US" sz="1900" spc="-1" strike="noStrike">
              <a:solidFill>
                <a:srgbClr val="000000"/>
              </a:solidFill>
              <a:latin typeface="Arial"/>
            </a:endParaRPr>
          </a:p>
          <a:p>
            <a:pPr marL="457200" indent="-349200">
              <a:lnSpc>
                <a:spcPct val="115000"/>
              </a:lnSpc>
              <a:buClr>
                <a:srgbClr val="000000"/>
              </a:buClr>
              <a:buFont typeface="Arial"/>
              <a:buChar char="●"/>
            </a:pPr>
            <a:r>
              <a:rPr b="0" lang="en" sz="1900" spc="-1" strike="noStrike">
                <a:solidFill>
                  <a:schemeClr val="dk1"/>
                </a:solidFill>
                <a:latin typeface="Arial"/>
                <a:ea typeface="Arial"/>
              </a:rPr>
              <a:t>DNA marker testing to determine the species causing the contamination</a:t>
            </a:r>
            <a:endParaRPr b="0" lang="en-US" sz="1900" spc="-1" strike="noStrike">
              <a:solidFill>
                <a:srgbClr val="000000"/>
              </a:solidFill>
              <a:latin typeface="Arial"/>
            </a:endParaRPr>
          </a:p>
          <a:p>
            <a:pPr marL="457200" indent="-349200">
              <a:lnSpc>
                <a:spcPct val="115000"/>
              </a:lnSpc>
              <a:buClr>
                <a:srgbClr val="595959"/>
              </a:buClr>
              <a:buFont typeface="Arial"/>
              <a:buChar char="●"/>
            </a:pPr>
            <a:r>
              <a:rPr b="0" lang="en" sz="1900" spc="-1" strike="noStrike">
                <a:solidFill>
                  <a:schemeClr val="dk1"/>
                </a:solidFill>
                <a:latin typeface="Arial"/>
                <a:ea typeface="Arial"/>
              </a:rPr>
              <a:t>PFAS (</a:t>
            </a:r>
            <a:r>
              <a:rPr b="0" lang="en" sz="1900" spc="-1" strike="noStrike">
                <a:solidFill>
                  <a:srgbClr val="111111"/>
                </a:solidFill>
                <a:highlight>
                  <a:srgbClr val="ffffff"/>
                </a:highlight>
                <a:latin typeface="Arial"/>
                <a:ea typeface="Arial"/>
              </a:rPr>
              <a:t>Per- and polyfluoroalkyl substances), aka forever chemicals</a:t>
            </a:r>
            <a:endParaRPr b="0" lang="en-US" sz="1900" spc="-1" strike="noStrike">
              <a:solidFill>
                <a:srgbClr val="000000"/>
              </a:solidFill>
              <a:latin typeface="Arial"/>
            </a:endParaRPr>
          </a:p>
          <a:p>
            <a:pPr lvl="1" marL="914400" indent="-349200">
              <a:lnSpc>
                <a:spcPct val="115000"/>
              </a:lnSpc>
              <a:buClr>
                <a:srgbClr val="111111"/>
              </a:buClr>
              <a:buFont typeface="Arial"/>
              <a:buChar char="○"/>
            </a:pPr>
            <a:r>
              <a:rPr b="0" lang="en" sz="1900" spc="-1" strike="noStrike">
                <a:solidFill>
                  <a:srgbClr val="111111"/>
                </a:solidFill>
                <a:highlight>
                  <a:srgbClr val="ffffff"/>
                </a:highlight>
                <a:latin typeface="Arial"/>
                <a:ea typeface="Arial"/>
              </a:rPr>
              <a:t>Follow up Moody AFB 2016 report of PFAS in Beatty Branch and underground</a:t>
            </a:r>
            <a:endParaRPr b="0" lang="en-US" sz="1900" spc="-1" strike="noStrike">
              <a:solidFill>
                <a:srgbClr val="000000"/>
              </a:solidFill>
              <a:latin typeface="Arial"/>
            </a:endParaRPr>
          </a:p>
          <a:p>
            <a:pPr marL="457200" indent="-349200">
              <a:lnSpc>
                <a:spcPct val="115000"/>
              </a:lnSpc>
              <a:buClr>
                <a:srgbClr val="000000"/>
              </a:buClr>
              <a:buFont typeface="Arial"/>
              <a:buChar char="●"/>
            </a:pPr>
            <a:r>
              <a:rPr b="0" lang="en" sz="1900" spc="-1" strike="noStrike">
                <a:solidFill>
                  <a:schemeClr val="dk1"/>
                </a:solidFill>
                <a:latin typeface="Arial"/>
                <a:ea typeface="Arial"/>
              </a:rPr>
              <a:t>Lead (2017 GA-EPD Lead TMDL)</a:t>
            </a:r>
            <a:endParaRPr b="0" lang="en-US" sz="1900" spc="-1" strike="noStrike">
              <a:solidFill>
                <a:srgbClr val="000000"/>
              </a:solidFill>
              <a:latin typeface="Arial"/>
            </a:endParaRPr>
          </a:p>
        </p:txBody>
      </p:sp>
      <p:pic>
        <p:nvPicPr>
          <p:cNvPr id="138" name="Google Shape;172;p29" descr=""/>
          <p:cNvPicPr/>
          <p:nvPr/>
        </p:nvPicPr>
        <p:blipFill>
          <a:blip r:embed="rId1"/>
          <a:stretch/>
        </p:blipFill>
        <p:spPr>
          <a:xfrm>
            <a:off x="5657760" y="1128600"/>
            <a:ext cx="2857320" cy="136188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311760" y="270000"/>
            <a:ext cx="8520120" cy="747360"/>
          </a:xfrm>
          <a:prstGeom prst="rect">
            <a:avLst/>
          </a:prstGeom>
          <a:noFill/>
          <a:ln w="0">
            <a:noFill/>
          </a:ln>
        </p:spPr>
        <p:txBody>
          <a:bodyPr tIns="91440" bIns="91440" anchor="t">
            <a:normAutofit/>
          </a:bodyPr>
          <a:p>
            <a:pPr indent="0">
              <a:lnSpc>
                <a:spcPct val="100000"/>
              </a:lnSpc>
              <a:buNone/>
              <a:tabLst>
                <a:tab algn="l" pos="0"/>
              </a:tabLst>
            </a:pPr>
            <a:r>
              <a:rPr b="0" lang="en" sz="2800" spc="-1" strike="noStrike">
                <a:solidFill>
                  <a:schemeClr val="dk1"/>
                </a:solidFill>
                <a:latin typeface="Arial"/>
                <a:ea typeface="Arial"/>
              </a:rPr>
              <a:t>Why PFAS?</a:t>
            </a:r>
            <a:endParaRPr b="0" lang="en-US" sz="2800" spc="-1" strike="noStrike">
              <a:solidFill>
                <a:srgbClr val="000000"/>
              </a:solidFill>
              <a:latin typeface="Arial"/>
            </a:endParaRPr>
          </a:p>
        </p:txBody>
      </p:sp>
      <p:sp>
        <p:nvSpPr>
          <p:cNvPr id="140" name="PlaceHolder 2"/>
          <p:cNvSpPr>
            <a:spLocks noGrp="1"/>
          </p:cNvSpPr>
          <p:nvPr>
            <p:ph/>
          </p:nvPr>
        </p:nvSpPr>
        <p:spPr>
          <a:xfrm>
            <a:off x="311760" y="1152360"/>
            <a:ext cx="8520120" cy="3416040"/>
          </a:xfrm>
          <a:prstGeom prst="rect">
            <a:avLst/>
          </a:prstGeom>
          <a:noFill/>
          <a:ln w="0">
            <a:noFill/>
          </a:ln>
        </p:spPr>
        <p:txBody>
          <a:bodyPr tIns="91440" bIns="91440" anchor="t">
            <a:normAutofit/>
          </a:bodyPr>
          <a:p>
            <a:pPr indent="0">
              <a:spcBef>
                <a:spcPts val="1417"/>
              </a:spcBef>
              <a:buNone/>
            </a:pPr>
            <a:endParaRPr b="0" lang="en-US" sz="1800" spc="-1" strike="noStrike">
              <a:solidFill>
                <a:schemeClr val="dk2"/>
              </a:solidFill>
              <a:latin typeface="Arial"/>
              <a:ea typeface="Arial"/>
            </a:endParaRPr>
          </a:p>
        </p:txBody>
      </p:sp>
      <p:pic>
        <p:nvPicPr>
          <p:cNvPr id="141" name="Google Shape;179;p30" descr=""/>
          <p:cNvPicPr/>
          <p:nvPr/>
        </p:nvPicPr>
        <p:blipFill>
          <a:blip r:embed="rId1"/>
          <a:stretch/>
        </p:blipFill>
        <p:spPr>
          <a:xfrm>
            <a:off x="311760" y="914400"/>
            <a:ext cx="5714640" cy="4228920"/>
          </a:xfrm>
          <a:prstGeom prst="rect">
            <a:avLst/>
          </a:prstGeom>
          <a:ln w="0">
            <a:noFill/>
          </a:ln>
        </p:spPr>
      </p:pic>
      <p:pic>
        <p:nvPicPr>
          <p:cNvPr id="142" name="Google Shape;180;p30" descr=""/>
          <p:cNvPicPr/>
          <p:nvPr/>
        </p:nvPicPr>
        <p:blipFill>
          <a:blip r:embed="rId2"/>
          <a:stretch/>
        </p:blipFill>
        <p:spPr>
          <a:xfrm>
            <a:off x="6188040" y="0"/>
            <a:ext cx="2437200" cy="514332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PlaceHolder 1"/>
          <p:cNvSpPr>
            <a:spLocks noGrp="1"/>
          </p:cNvSpPr>
          <p:nvPr>
            <p:ph type="title"/>
          </p:nvPr>
        </p:nvSpPr>
        <p:spPr>
          <a:xfrm>
            <a:off x="126360" y="444960"/>
            <a:ext cx="2520360" cy="1924560"/>
          </a:xfrm>
          <a:prstGeom prst="rect">
            <a:avLst/>
          </a:prstGeom>
          <a:noFill/>
          <a:ln w="0">
            <a:noFill/>
          </a:ln>
        </p:spPr>
        <p:txBody>
          <a:bodyPr tIns="91440" bIns="91440" anchor="t">
            <a:normAutofit/>
          </a:bodyPr>
          <a:p>
            <a:pPr indent="0">
              <a:lnSpc>
                <a:spcPct val="100000"/>
              </a:lnSpc>
              <a:buNone/>
              <a:tabLst>
                <a:tab algn="l" pos="0"/>
              </a:tabLst>
            </a:pPr>
            <a:r>
              <a:rPr b="0" lang="en" sz="2800" spc="-1" strike="noStrike">
                <a:solidFill>
                  <a:schemeClr val="dk1"/>
                </a:solidFill>
                <a:latin typeface="Arial"/>
                <a:ea typeface="Arial"/>
              </a:rPr>
              <a:t>PFAS found, </a:t>
            </a:r>
            <a:endParaRPr b="0" lang="en-US" sz="2800" spc="-1" strike="noStrike">
              <a:solidFill>
                <a:srgbClr val="000000"/>
              </a:solidFill>
              <a:latin typeface="Arial"/>
            </a:endParaRPr>
          </a:p>
          <a:p>
            <a:pPr indent="0">
              <a:lnSpc>
                <a:spcPct val="100000"/>
              </a:lnSpc>
              <a:buNone/>
              <a:tabLst>
                <a:tab algn="l" pos="0"/>
              </a:tabLst>
            </a:pPr>
            <a:r>
              <a:rPr b="0" lang="en" sz="2800" spc="-1" strike="noStrike">
                <a:solidFill>
                  <a:schemeClr val="dk1"/>
                </a:solidFill>
                <a:latin typeface="Arial"/>
                <a:ea typeface="Arial"/>
              </a:rPr>
              <a:t>Withlacoochee</a:t>
            </a:r>
            <a:endParaRPr b="0" lang="en-US" sz="2800" spc="-1" strike="noStrike">
              <a:solidFill>
                <a:srgbClr val="000000"/>
              </a:solidFill>
              <a:latin typeface="Arial"/>
            </a:endParaRPr>
          </a:p>
          <a:p>
            <a:pPr indent="0">
              <a:lnSpc>
                <a:spcPct val="100000"/>
              </a:lnSpc>
              <a:buNone/>
              <a:tabLst>
                <a:tab algn="l" pos="0"/>
              </a:tabLst>
            </a:pPr>
            <a:r>
              <a:rPr b="0" lang="en" sz="2800" spc="-1" strike="noStrike">
                <a:solidFill>
                  <a:schemeClr val="dk1"/>
                </a:solidFill>
                <a:latin typeface="Arial"/>
                <a:ea typeface="Arial"/>
              </a:rPr>
              <a:t>River and Alapaha Fish</a:t>
            </a:r>
            <a:endParaRPr b="0" lang="en-US" sz="2800" spc="-1" strike="noStrike">
              <a:solidFill>
                <a:srgbClr val="000000"/>
              </a:solidFill>
              <a:latin typeface="Arial"/>
            </a:endParaRPr>
          </a:p>
        </p:txBody>
      </p:sp>
      <p:pic>
        <p:nvPicPr>
          <p:cNvPr id="144" name="Google Shape;186;p31" descr=""/>
          <p:cNvPicPr/>
          <p:nvPr/>
        </p:nvPicPr>
        <p:blipFill>
          <a:blip r:embed="rId1"/>
          <a:stretch/>
        </p:blipFill>
        <p:spPr>
          <a:xfrm>
            <a:off x="2551320" y="0"/>
            <a:ext cx="6479640" cy="5142960"/>
          </a:xfrm>
          <a:prstGeom prst="rect">
            <a:avLst/>
          </a:prstGeom>
          <a:ln w="0">
            <a:noFill/>
          </a:ln>
        </p:spPr>
      </p:pic>
      <p:pic>
        <p:nvPicPr>
          <p:cNvPr id="145" name="Google Shape;187;p31" descr=""/>
          <p:cNvPicPr/>
          <p:nvPr/>
        </p:nvPicPr>
        <p:blipFill>
          <a:blip r:embed="rId2"/>
          <a:stretch/>
        </p:blipFill>
        <p:spPr>
          <a:xfrm>
            <a:off x="619920" y="2256840"/>
            <a:ext cx="1367640" cy="28861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3000"/>
          </a:bodyPr>
          <a:p>
            <a:pPr indent="0">
              <a:lnSpc>
                <a:spcPct val="100000"/>
              </a:lnSpc>
              <a:buNone/>
              <a:tabLst>
                <a:tab algn="l" pos="0"/>
              </a:tabLst>
            </a:pPr>
            <a:r>
              <a:rPr b="0" lang="en" sz="2800" spc="-1" strike="noStrike">
                <a:solidFill>
                  <a:schemeClr val="dk1"/>
                </a:solidFill>
                <a:latin typeface="Arial"/>
                <a:ea typeface="Arial"/>
              </a:rPr>
              <a:t>Project Goal</a:t>
            </a:r>
            <a:endParaRPr b="0" lang="en-US" sz="2800" spc="-1" strike="noStrike">
              <a:solidFill>
                <a:srgbClr val="000000"/>
              </a:solidFill>
              <a:latin typeface="Arial"/>
            </a:endParaRPr>
          </a:p>
        </p:txBody>
      </p:sp>
      <p:sp>
        <p:nvSpPr>
          <p:cNvPr id="91" name="PlaceHolder 2"/>
          <p:cNvSpPr>
            <a:spLocks noGrp="1"/>
          </p:cNvSpPr>
          <p:nvPr>
            <p:ph/>
          </p:nvPr>
        </p:nvSpPr>
        <p:spPr>
          <a:xfrm>
            <a:off x="311760" y="1152360"/>
            <a:ext cx="8520120" cy="1125720"/>
          </a:xfrm>
          <a:prstGeom prst="rect">
            <a:avLst/>
          </a:prstGeom>
          <a:noFill/>
          <a:ln w="0">
            <a:noFill/>
          </a:ln>
        </p:spPr>
        <p:txBody>
          <a:bodyPr tIns="91440" bIns="91440" anchor="t">
            <a:normAutofit/>
          </a:bodyPr>
          <a:p>
            <a:pPr indent="0">
              <a:lnSpc>
                <a:spcPct val="115000"/>
              </a:lnSpc>
              <a:buNone/>
              <a:tabLst>
                <a:tab algn="l" pos="0"/>
              </a:tabLst>
            </a:pPr>
            <a:r>
              <a:rPr b="0" lang="en" sz="1800" spc="-1" strike="noStrike">
                <a:solidFill>
                  <a:schemeClr val="dk1"/>
                </a:solidFill>
                <a:latin typeface="Arial"/>
                <a:ea typeface="Arial"/>
              </a:rPr>
              <a:t>Determine what is contaminating the Withlacoochee River upstream from Valdosta, so we can get it fixed. </a:t>
            </a:r>
            <a:r>
              <a:rPr b="0" lang="en" sz="1200" spc="-1" strike="noStrike">
                <a:solidFill>
                  <a:schemeClr val="dk1"/>
                </a:solidFill>
                <a:latin typeface="Arial"/>
                <a:ea typeface="Arial"/>
              </a:rPr>
              <a:t>(</a:t>
            </a:r>
            <a:r>
              <a:rPr b="1" lang="en" sz="1200" spc="-1" strike="noStrike">
                <a:solidFill>
                  <a:srgbClr val="ff00ff"/>
                </a:solidFill>
                <a:latin typeface="Arial"/>
                <a:ea typeface="Arial"/>
              </a:rPr>
              <a:t>W3,333, W1,266, W1,200</a:t>
            </a:r>
            <a:r>
              <a:rPr b="0" lang="en" sz="1200" spc="-1" strike="noStrike">
                <a:solidFill>
                  <a:schemeClr val="dk1"/>
                </a:solidFill>
                <a:latin typeface="Arial"/>
                <a:ea typeface="Arial"/>
              </a:rPr>
              <a:t>, 2023-01-06)</a:t>
            </a:r>
            <a:endParaRPr b="0" lang="en-US" sz="1200" spc="-1" strike="noStrike">
              <a:solidFill>
                <a:srgbClr val="000000"/>
              </a:solidFill>
              <a:latin typeface="Arial"/>
            </a:endParaRPr>
          </a:p>
          <a:p>
            <a:pPr indent="0">
              <a:lnSpc>
                <a:spcPct val="115000"/>
              </a:lnSpc>
              <a:spcBef>
                <a:spcPts val="1001"/>
              </a:spcBef>
              <a:spcAft>
                <a:spcPts val="1001"/>
              </a:spcAft>
              <a:buNone/>
              <a:tabLst>
                <a:tab algn="l" pos="0"/>
              </a:tabLst>
            </a:pPr>
            <a:endParaRPr b="0" lang="en-US" sz="1800" spc="-1" strike="noStrike">
              <a:solidFill>
                <a:srgbClr val="000000"/>
              </a:solidFill>
              <a:latin typeface="Arial"/>
            </a:endParaRPr>
          </a:p>
        </p:txBody>
      </p:sp>
      <p:pic>
        <p:nvPicPr>
          <p:cNvPr id="92" name="Google Shape;66;p14" descr=""/>
          <p:cNvPicPr/>
          <p:nvPr/>
        </p:nvPicPr>
        <p:blipFill>
          <a:blip r:embed="rId1"/>
          <a:stretch/>
        </p:blipFill>
        <p:spPr>
          <a:xfrm>
            <a:off x="642960" y="1962000"/>
            <a:ext cx="2385720" cy="3180960"/>
          </a:xfrm>
          <a:prstGeom prst="rect">
            <a:avLst/>
          </a:prstGeom>
          <a:ln w="0">
            <a:noFill/>
          </a:ln>
        </p:spPr>
      </p:pic>
      <p:pic>
        <p:nvPicPr>
          <p:cNvPr id="93" name="Google Shape;67;p14" descr=""/>
          <p:cNvPicPr/>
          <p:nvPr/>
        </p:nvPicPr>
        <p:blipFill>
          <a:blip r:embed="rId2"/>
          <a:stretch/>
        </p:blipFill>
        <p:spPr>
          <a:xfrm>
            <a:off x="3484080" y="1962000"/>
            <a:ext cx="2364120" cy="3152160"/>
          </a:xfrm>
          <a:prstGeom prst="rect">
            <a:avLst/>
          </a:prstGeom>
          <a:ln w="0">
            <a:noFill/>
          </a:ln>
        </p:spPr>
      </p:pic>
      <p:pic>
        <p:nvPicPr>
          <p:cNvPr id="94" name="Google Shape;68;p14" descr=""/>
          <p:cNvPicPr/>
          <p:nvPr/>
        </p:nvPicPr>
        <p:blipFill>
          <a:blip r:embed="rId3"/>
          <a:stretch/>
        </p:blipFill>
        <p:spPr>
          <a:xfrm>
            <a:off x="6210360" y="1941120"/>
            <a:ext cx="2385720" cy="317304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3000"/>
          </a:bodyPr>
          <a:p>
            <a:pPr indent="0">
              <a:lnSpc>
                <a:spcPct val="100000"/>
              </a:lnSpc>
              <a:buNone/>
              <a:tabLst>
                <a:tab algn="l" pos="0"/>
              </a:tabLst>
            </a:pPr>
            <a:r>
              <a:rPr b="0" lang="en" sz="2800" spc="-1" strike="noStrike">
                <a:solidFill>
                  <a:schemeClr val="dk1"/>
                </a:solidFill>
                <a:latin typeface="Arial"/>
                <a:ea typeface="Arial"/>
              </a:rPr>
              <a:t>Testing to Source to Solution</a:t>
            </a:r>
            <a:endParaRPr b="0" lang="en-US" sz="2800" spc="-1" strike="noStrike">
              <a:solidFill>
                <a:srgbClr val="000000"/>
              </a:solidFill>
              <a:latin typeface="Arial"/>
            </a:endParaRPr>
          </a:p>
        </p:txBody>
      </p:sp>
      <p:sp>
        <p:nvSpPr>
          <p:cNvPr id="147" name="PlaceHolder 2"/>
          <p:cNvSpPr>
            <a:spLocks noGrp="1"/>
          </p:cNvSpPr>
          <p:nvPr>
            <p:ph/>
          </p:nvPr>
        </p:nvSpPr>
        <p:spPr>
          <a:xfrm>
            <a:off x="277560" y="1137960"/>
            <a:ext cx="3536640" cy="3416040"/>
          </a:xfrm>
          <a:prstGeom prst="rect">
            <a:avLst/>
          </a:prstGeom>
          <a:noFill/>
          <a:ln w="0">
            <a:noFill/>
          </a:ln>
        </p:spPr>
        <p:txBody>
          <a:bodyPr tIns="91440" bIns="91440" anchor="t">
            <a:normAutofit/>
          </a:bodyPr>
          <a:p>
            <a:pPr indent="0">
              <a:lnSpc>
                <a:spcPct val="115000"/>
              </a:lnSpc>
              <a:buNone/>
              <a:tabLst>
                <a:tab algn="l" pos="0"/>
              </a:tabLst>
            </a:pPr>
            <a:r>
              <a:rPr b="0" lang="en" sz="2170" spc="-1" strike="noStrike">
                <a:solidFill>
                  <a:schemeClr val="dk1"/>
                </a:solidFill>
                <a:latin typeface="Arial"/>
                <a:ea typeface="Arial"/>
              </a:rPr>
              <a:t>Once we have determined a source, we will discuss potential solutions with the owner or manager. </a:t>
            </a:r>
            <a:endParaRPr b="0" lang="en-US" sz="2170" spc="-1" strike="noStrike">
              <a:solidFill>
                <a:srgbClr val="000000"/>
              </a:solidFill>
              <a:latin typeface="Arial"/>
            </a:endParaRPr>
          </a:p>
          <a:p>
            <a:pPr indent="0">
              <a:lnSpc>
                <a:spcPct val="115000"/>
              </a:lnSpc>
              <a:spcBef>
                <a:spcPts val="1001"/>
              </a:spcBef>
              <a:buNone/>
              <a:tabLst>
                <a:tab algn="l" pos="0"/>
              </a:tabLst>
            </a:pPr>
            <a:r>
              <a:rPr b="0" lang="en" sz="2170" spc="-1" strike="noStrike">
                <a:solidFill>
                  <a:schemeClr val="dk1"/>
                </a:solidFill>
                <a:latin typeface="Arial"/>
                <a:ea typeface="Arial"/>
              </a:rPr>
              <a:t>We have done this successfully before in Brooks County.</a:t>
            </a:r>
            <a:endParaRPr b="0" lang="en-US" sz="2170" spc="-1" strike="noStrike">
              <a:solidFill>
                <a:srgbClr val="000000"/>
              </a:solidFill>
              <a:latin typeface="Arial"/>
            </a:endParaRPr>
          </a:p>
          <a:p>
            <a:pPr marL="537840" indent="0">
              <a:lnSpc>
                <a:spcPct val="115000"/>
              </a:lnSpc>
              <a:spcBef>
                <a:spcPts val="1001"/>
              </a:spcBef>
              <a:buNone/>
              <a:tabLst>
                <a:tab algn="l" pos="0"/>
              </a:tabLst>
            </a:pPr>
            <a:endParaRPr b="0" lang="en-US" sz="1800" spc="-1" strike="noStrike">
              <a:solidFill>
                <a:srgbClr val="000000"/>
              </a:solidFill>
              <a:latin typeface="Arial"/>
            </a:endParaRPr>
          </a:p>
          <a:p>
            <a:pPr indent="0">
              <a:lnSpc>
                <a:spcPct val="115000"/>
              </a:lnSpc>
              <a:spcBef>
                <a:spcPts val="1001"/>
              </a:spcBef>
              <a:buNone/>
              <a:tabLst>
                <a:tab algn="l" pos="0"/>
              </a:tabLst>
            </a:pPr>
            <a:endParaRPr b="0" lang="en-US" sz="1800" spc="-1" strike="noStrike">
              <a:solidFill>
                <a:srgbClr val="000000"/>
              </a:solidFill>
              <a:latin typeface="Arial"/>
            </a:endParaRPr>
          </a:p>
          <a:p>
            <a:pPr indent="0">
              <a:lnSpc>
                <a:spcPct val="115000"/>
              </a:lnSpc>
              <a:spcBef>
                <a:spcPts val="1001"/>
              </a:spcBef>
              <a:spcAft>
                <a:spcPts val="1199"/>
              </a:spcAft>
              <a:buNone/>
              <a:tabLst>
                <a:tab algn="l" pos="0"/>
              </a:tabLst>
            </a:pPr>
            <a:endParaRPr b="0" lang="en-US" sz="1800" spc="-1" strike="noStrike">
              <a:solidFill>
                <a:srgbClr val="000000"/>
              </a:solidFill>
              <a:latin typeface="Arial"/>
            </a:endParaRPr>
          </a:p>
        </p:txBody>
      </p:sp>
      <p:pic>
        <p:nvPicPr>
          <p:cNvPr id="148" name="Google Shape;194;p32" descr=""/>
          <p:cNvPicPr/>
          <p:nvPr/>
        </p:nvPicPr>
        <p:blipFill>
          <a:blip r:embed="rId1"/>
          <a:stretch/>
        </p:blipFill>
        <p:spPr>
          <a:xfrm>
            <a:off x="3814560" y="1254600"/>
            <a:ext cx="5240880" cy="327924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3000"/>
          </a:bodyPr>
          <a:p>
            <a:pPr indent="0">
              <a:lnSpc>
                <a:spcPct val="100000"/>
              </a:lnSpc>
              <a:buNone/>
              <a:tabLst>
                <a:tab algn="l" pos="0"/>
              </a:tabLst>
            </a:pPr>
            <a:r>
              <a:rPr b="0" lang="en" sz="2800" spc="-1" strike="noStrike">
                <a:solidFill>
                  <a:schemeClr val="dk1"/>
                </a:solidFill>
                <a:latin typeface="Arial"/>
                <a:ea typeface="Arial"/>
              </a:rPr>
              <a:t>Involve GA-EPD if necessary</a:t>
            </a:r>
            <a:endParaRPr b="0" lang="en-US" sz="2800" spc="-1" strike="noStrike">
              <a:solidFill>
                <a:srgbClr val="000000"/>
              </a:solidFill>
              <a:latin typeface="Arial"/>
            </a:endParaRPr>
          </a:p>
        </p:txBody>
      </p:sp>
      <p:sp>
        <p:nvSpPr>
          <p:cNvPr id="150" name="PlaceHolder 2"/>
          <p:cNvSpPr>
            <a:spLocks noGrp="1"/>
          </p:cNvSpPr>
          <p:nvPr>
            <p:ph/>
          </p:nvPr>
        </p:nvSpPr>
        <p:spPr>
          <a:xfrm>
            <a:off x="311760" y="1017720"/>
            <a:ext cx="8520120" cy="4125240"/>
          </a:xfrm>
          <a:prstGeom prst="rect">
            <a:avLst/>
          </a:prstGeom>
          <a:noFill/>
          <a:ln w="0">
            <a:noFill/>
          </a:ln>
        </p:spPr>
        <p:txBody>
          <a:bodyPr tIns="91440" bIns="91440" anchor="t">
            <a:normAutofit fontScale="96000"/>
          </a:bodyPr>
          <a:p>
            <a:pPr indent="0">
              <a:lnSpc>
                <a:spcPct val="115000"/>
              </a:lnSpc>
              <a:buNone/>
              <a:tabLst>
                <a:tab algn="l" pos="0"/>
              </a:tabLst>
            </a:pPr>
            <a:r>
              <a:rPr b="0" lang="en" sz="1800" spc="-1" strike="noStrike">
                <a:solidFill>
                  <a:schemeClr val="dk1"/>
                </a:solidFill>
                <a:latin typeface="Arial"/>
                <a:ea typeface="Arial"/>
              </a:rPr>
              <a:t>See GA-EPD Enforcement Order on Valdosta</a:t>
            </a:r>
            <a:endParaRPr b="0" lang="en-US" sz="1800" spc="-1" strike="noStrike">
              <a:solidFill>
                <a:srgbClr val="000000"/>
              </a:solidFill>
              <a:latin typeface="Arial"/>
            </a:endParaRPr>
          </a:p>
          <a:p>
            <a:pPr marL="438840" indent="-329040">
              <a:lnSpc>
                <a:spcPct val="115000"/>
              </a:lnSpc>
              <a:spcBef>
                <a:spcPts val="1001"/>
              </a:spcBef>
              <a:buClr>
                <a:srgbClr val="000000"/>
              </a:buClr>
              <a:buFont typeface="Arial"/>
              <a:buChar char="●"/>
              <a:tabLst>
                <a:tab algn="l" pos="0"/>
              </a:tabLst>
            </a:pPr>
            <a:r>
              <a:rPr b="0" lang="en" sz="1800" spc="-1" strike="noStrike">
                <a:solidFill>
                  <a:schemeClr val="dk1"/>
                </a:solidFill>
                <a:latin typeface="Arial"/>
                <a:ea typeface="Arial"/>
              </a:rPr>
              <a:t>In addition to a fine and many other requirements,</a:t>
            </a:r>
            <a:endParaRPr b="0" lang="en-US" sz="1800" spc="-1" strike="noStrike">
              <a:solidFill>
                <a:srgbClr val="000000"/>
              </a:solidFill>
              <a:latin typeface="Arial"/>
            </a:endParaRPr>
          </a:p>
          <a:p>
            <a:pPr marL="438840" indent="-329040">
              <a:lnSpc>
                <a:spcPct val="115000"/>
              </a:lnSpc>
              <a:buClr>
                <a:srgbClr val="000000"/>
              </a:buClr>
              <a:buFont typeface="Arial"/>
              <a:buChar char="●"/>
              <a:tabLst>
                <a:tab algn="l" pos="0"/>
              </a:tabLst>
            </a:pPr>
            <a:r>
              <a:rPr b="0" lang="en" sz="1800" spc="-1" strike="noStrike">
                <a:solidFill>
                  <a:schemeClr val="dk1"/>
                </a:solidFill>
                <a:latin typeface="Arial"/>
                <a:ea typeface="Arial"/>
              </a:rPr>
              <a:t>Requires Valdosta to test the Withlacoochee River</a:t>
            </a:r>
            <a:endParaRPr b="0" lang="en-US" sz="1800" spc="-1" strike="noStrike">
              <a:solidFill>
                <a:srgbClr val="000000"/>
              </a:solidFill>
              <a:latin typeface="Arial"/>
            </a:endParaRPr>
          </a:p>
          <a:p>
            <a:pPr lvl="1" marL="877680" indent="-304560">
              <a:lnSpc>
                <a:spcPct val="115000"/>
              </a:lnSpc>
              <a:buClr>
                <a:srgbClr val="000000"/>
              </a:buClr>
              <a:buFont typeface="Arial"/>
              <a:buChar char="○"/>
              <a:tabLst>
                <a:tab algn="l" pos="0"/>
              </a:tabLst>
            </a:pPr>
            <a:r>
              <a:rPr b="0" lang="en" sz="1400" spc="-1" strike="noStrike">
                <a:solidFill>
                  <a:schemeClr val="dk1"/>
                </a:solidFill>
                <a:latin typeface="Arial"/>
                <a:ea typeface="Arial"/>
              </a:rPr>
              <a:t>40 Withlacoochee River miles, 6 sites, 3 times/week</a:t>
            </a:r>
            <a:endParaRPr b="0" lang="en-US" sz="1400" spc="-1" strike="noStrike">
              <a:solidFill>
                <a:srgbClr val="000000"/>
              </a:solidFill>
              <a:latin typeface="Arial"/>
            </a:endParaRPr>
          </a:p>
          <a:p>
            <a:pPr lvl="1" marL="877680" indent="-304560">
              <a:lnSpc>
                <a:spcPct val="115000"/>
              </a:lnSpc>
              <a:buClr>
                <a:srgbClr val="000000"/>
              </a:buClr>
              <a:buFont typeface="Arial"/>
              <a:buChar char="○"/>
              <a:tabLst>
                <a:tab algn="l" pos="0"/>
              </a:tabLst>
            </a:pPr>
            <a:r>
              <a:rPr b="0" lang="en" sz="1400" spc="-1" strike="noStrike">
                <a:solidFill>
                  <a:schemeClr val="dk1"/>
                </a:solidFill>
                <a:latin typeface="Arial"/>
                <a:ea typeface="Arial"/>
              </a:rPr>
              <a:t>+1 Okapilco Creek site</a:t>
            </a:r>
            <a:endParaRPr b="0" lang="en-US" sz="1400" spc="-1" strike="noStrike">
              <a:solidFill>
                <a:srgbClr val="000000"/>
              </a:solidFill>
              <a:latin typeface="Arial"/>
            </a:endParaRPr>
          </a:p>
          <a:p>
            <a:pPr marL="438840" indent="-329040">
              <a:lnSpc>
                <a:spcPct val="115000"/>
              </a:lnSpc>
              <a:buClr>
                <a:srgbClr val="000000"/>
              </a:buClr>
              <a:buFont typeface="Arial"/>
              <a:buChar char="●"/>
              <a:tabLst>
                <a:tab algn="l" pos="0"/>
              </a:tabLst>
            </a:pPr>
            <a:r>
              <a:rPr b="0" lang="en" sz="1800" spc="-1" strike="noStrike">
                <a:solidFill>
                  <a:schemeClr val="dk1"/>
                </a:solidFill>
                <a:latin typeface="Arial"/>
                <a:ea typeface="Arial"/>
              </a:rPr>
              <a:t>WWALS did not do that alone, but we were in the middle with</a:t>
            </a:r>
            <a:endParaRPr b="0" lang="en-US" sz="1800" spc="-1" strike="noStrike">
              <a:solidFill>
                <a:srgbClr val="000000"/>
              </a:solidFill>
              <a:latin typeface="Arial"/>
            </a:endParaRPr>
          </a:p>
          <a:p>
            <a:pPr lvl="1" marL="877680" indent="-304560">
              <a:lnSpc>
                <a:spcPct val="115000"/>
              </a:lnSpc>
              <a:buClr>
                <a:srgbClr val="000000"/>
              </a:buClr>
              <a:buFont typeface="Arial"/>
              <a:buChar char="○"/>
              <a:tabLst>
                <a:tab algn="l" pos="0"/>
              </a:tabLst>
            </a:pPr>
            <a:r>
              <a:rPr b="0" lang="en" sz="1400" spc="-1" strike="noStrike">
                <a:solidFill>
                  <a:schemeClr val="dk1"/>
                </a:solidFill>
                <a:latin typeface="Arial"/>
                <a:ea typeface="Arial"/>
              </a:rPr>
              <a:t>A dozen downstream Florida counties</a:t>
            </a:r>
            <a:endParaRPr b="0" lang="en-US" sz="1400" spc="-1" strike="noStrike">
              <a:solidFill>
                <a:srgbClr val="000000"/>
              </a:solidFill>
              <a:latin typeface="Arial"/>
            </a:endParaRPr>
          </a:p>
          <a:p>
            <a:pPr lvl="1" marL="877680" indent="-304560">
              <a:lnSpc>
                <a:spcPct val="115000"/>
              </a:lnSpc>
              <a:buClr>
                <a:srgbClr val="000000"/>
              </a:buClr>
              <a:buFont typeface="Arial"/>
              <a:buChar char="○"/>
              <a:tabLst>
                <a:tab algn="l" pos="0"/>
              </a:tabLst>
            </a:pPr>
            <a:r>
              <a:rPr b="0" lang="en" sz="1400" spc="-1" strike="noStrike">
                <a:solidFill>
                  <a:schemeClr val="dk1"/>
                </a:solidFill>
                <a:latin typeface="Arial"/>
                <a:ea typeface="Arial"/>
              </a:rPr>
              <a:t>Local, state, and national elected officials from two states and many irate citizens</a:t>
            </a:r>
            <a:endParaRPr b="0" lang="en-US" sz="1400" spc="-1" strike="noStrike">
              <a:solidFill>
                <a:srgbClr val="000000"/>
              </a:solidFill>
              <a:latin typeface="Arial"/>
            </a:endParaRPr>
          </a:p>
          <a:p>
            <a:pPr lvl="1" marL="877680" indent="-304560">
              <a:lnSpc>
                <a:spcPct val="115000"/>
              </a:lnSpc>
              <a:buClr>
                <a:srgbClr val="000000"/>
              </a:buClr>
              <a:buFont typeface="Arial"/>
              <a:buChar char="○"/>
              <a:tabLst>
                <a:tab algn="l" pos="0"/>
              </a:tabLst>
            </a:pPr>
            <a:r>
              <a:rPr b="0" lang="en" sz="1400" spc="-1" strike="noStrike">
                <a:solidFill>
                  <a:schemeClr val="dk1"/>
                </a:solidFill>
                <a:latin typeface="Arial"/>
                <a:ea typeface="Arial"/>
              </a:rPr>
              <a:t>Florida and U.S. environmental protection agencies</a:t>
            </a:r>
            <a:endParaRPr b="0" lang="en-US" sz="1400" spc="-1" strike="noStrike">
              <a:solidFill>
                <a:srgbClr val="000000"/>
              </a:solidFill>
              <a:latin typeface="Arial"/>
            </a:endParaRPr>
          </a:p>
          <a:p>
            <a:pPr marL="438840" indent="-329040">
              <a:lnSpc>
                <a:spcPct val="115000"/>
              </a:lnSpc>
              <a:buClr>
                <a:srgbClr val="000000"/>
              </a:buClr>
              <a:buFont typeface="Arial"/>
              <a:buChar char="●"/>
              <a:tabLst>
                <a:tab algn="l" pos="0"/>
              </a:tabLst>
            </a:pPr>
            <a:r>
              <a:rPr b="0" lang="en" sz="1800" spc="-1" strike="noStrike">
                <a:solidFill>
                  <a:schemeClr val="dk1"/>
                </a:solidFill>
                <a:latin typeface="Arial"/>
                <a:ea typeface="Arial"/>
              </a:rPr>
              <a:t>GA-EPD to Valdosta, July 11, 2023</a:t>
            </a:r>
            <a:endParaRPr b="0" lang="en-US" sz="1800" spc="-1" strike="noStrike">
              <a:solidFill>
                <a:srgbClr val="000000"/>
              </a:solidFill>
              <a:latin typeface="Arial"/>
            </a:endParaRPr>
          </a:p>
          <a:p>
            <a:pPr lvl="1" marL="877680" indent="-304560">
              <a:lnSpc>
                <a:spcPct val="115000"/>
              </a:lnSpc>
              <a:buClr>
                <a:srgbClr val="000000"/>
              </a:buClr>
              <a:buFont typeface="Arial"/>
              <a:buChar char="○"/>
              <a:tabLst>
                <a:tab algn="l" pos="0"/>
              </a:tabLst>
            </a:pPr>
            <a:r>
              <a:rPr b="0" lang="en" sz="1400" spc="-1" strike="noStrike">
                <a:solidFill>
                  <a:schemeClr val="dk1"/>
                </a:solidFill>
                <a:latin typeface="Arial"/>
                <a:ea typeface="Arial"/>
              </a:rPr>
              <a:t>(Valdosta had sent its written report four days after a spill.)</a:t>
            </a:r>
            <a:endParaRPr b="0" lang="en-US" sz="1400" spc="-1" strike="noStrike">
              <a:solidFill>
                <a:srgbClr val="000000"/>
              </a:solidFill>
              <a:latin typeface="Arial"/>
            </a:endParaRPr>
          </a:p>
          <a:p>
            <a:pPr lvl="1" marL="877680" indent="-304560">
              <a:lnSpc>
                <a:spcPct val="115000"/>
              </a:lnSpc>
              <a:buClr>
                <a:srgbClr val="000000"/>
              </a:buClr>
              <a:buFont typeface="Arial"/>
              <a:buChar char="○"/>
              <a:tabLst>
                <a:tab algn="l" pos="0"/>
              </a:tabLst>
            </a:pPr>
            <a:r>
              <a:rPr b="0" lang="en" sz="1400" spc="-1" strike="noStrike">
                <a:solidFill>
                  <a:schemeClr val="dk1"/>
                </a:solidFill>
                <a:highlight>
                  <a:srgbClr val="ffffff"/>
                </a:highlight>
                <a:latin typeface="Arial"/>
                <a:ea typeface="Arial"/>
              </a:rPr>
              <a:t>“</a:t>
            </a:r>
            <a:r>
              <a:rPr b="0" lang="en" sz="1400" spc="-1" strike="noStrike">
                <a:solidFill>
                  <a:schemeClr val="dk1"/>
                </a:solidFill>
                <a:highlight>
                  <a:srgbClr val="ffffff"/>
                </a:highlight>
                <a:latin typeface="Arial"/>
                <a:ea typeface="Arial"/>
              </a:rPr>
              <a:t>In the future, please let us know once you are aware of the spill, even if it is still ongoing. </a:t>
            </a:r>
            <a:endParaRPr b="0" lang="en-US" sz="1400" spc="-1" strike="noStrike">
              <a:solidFill>
                <a:srgbClr val="000000"/>
              </a:solidFill>
              <a:latin typeface="Arial"/>
            </a:endParaRPr>
          </a:p>
          <a:p>
            <a:pPr lvl="1" marL="877680" indent="-304560">
              <a:lnSpc>
                <a:spcPct val="115000"/>
              </a:lnSpc>
              <a:buClr>
                <a:srgbClr val="000000"/>
              </a:buClr>
              <a:buFont typeface="Arial"/>
              <a:buChar char="○"/>
              <a:tabLst>
                <a:tab algn="l" pos="0"/>
              </a:tabLst>
            </a:pPr>
            <a:r>
              <a:rPr b="0" lang="en" sz="1400" spc="-1" strike="noStrike">
                <a:solidFill>
                  <a:schemeClr val="dk1"/>
                </a:solidFill>
                <a:highlight>
                  <a:srgbClr val="ffffff"/>
                </a:highlight>
                <a:latin typeface="Arial"/>
                <a:ea typeface="Arial"/>
              </a:rPr>
              <a:t>“</a:t>
            </a:r>
            <a:r>
              <a:rPr b="0" lang="en" sz="1400" spc="-1" strike="noStrike">
                <a:solidFill>
                  <a:schemeClr val="dk1"/>
                </a:solidFill>
                <a:highlight>
                  <a:srgbClr val="ffffff"/>
                </a:highlight>
                <a:latin typeface="Arial"/>
                <a:ea typeface="Arial"/>
              </a:rPr>
              <a:t>This allows us to know about the spill as it is occurring and also helps us inform citizens if we receive complaints/questions.”</a:t>
            </a:r>
            <a:endParaRPr b="0" lang="en-US" sz="1400" spc="-1" strike="noStrike">
              <a:solidFill>
                <a:srgbClr val="000000"/>
              </a:solidFill>
              <a:latin typeface="Arial"/>
            </a:endParaRPr>
          </a:p>
          <a:p>
            <a:pPr marL="438840" indent="-329040">
              <a:lnSpc>
                <a:spcPct val="115000"/>
              </a:lnSpc>
              <a:buClr>
                <a:srgbClr val="000000"/>
              </a:buClr>
              <a:buFont typeface="Arial"/>
              <a:buChar char="●"/>
              <a:tabLst>
                <a:tab algn="l" pos="0"/>
              </a:tabLst>
            </a:pPr>
            <a:r>
              <a:rPr b="0" lang="en" sz="1800" spc="-1" strike="noStrike">
                <a:solidFill>
                  <a:schemeClr val="dk1"/>
                </a:solidFill>
                <a:highlight>
                  <a:srgbClr val="ffffff"/>
                </a:highlight>
                <a:latin typeface="Arial"/>
                <a:ea typeface="Arial"/>
              </a:rPr>
              <a:t>Valdosta spills have become smaller, fewer, and with better reporting.</a:t>
            </a:r>
            <a:endParaRPr b="0" lang="en-US" sz="1800" spc="-1" strike="noStrike">
              <a:solidFill>
                <a:srgbClr val="000000"/>
              </a:solidFill>
              <a:latin typeface="Arial"/>
            </a:endParaRPr>
          </a:p>
        </p:txBody>
      </p:sp>
      <p:pic>
        <p:nvPicPr>
          <p:cNvPr id="151" name="Google Shape;201;p33" descr=""/>
          <p:cNvPicPr/>
          <p:nvPr/>
        </p:nvPicPr>
        <p:blipFill>
          <a:blip r:embed="rId1"/>
          <a:stretch/>
        </p:blipFill>
        <p:spPr>
          <a:xfrm>
            <a:off x="6017760" y="381600"/>
            <a:ext cx="2919960" cy="218988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3000"/>
          </a:bodyPr>
          <a:p>
            <a:pPr indent="0">
              <a:lnSpc>
                <a:spcPct val="100000"/>
              </a:lnSpc>
              <a:buNone/>
              <a:tabLst>
                <a:tab algn="l" pos="0"/>
              </a:tabLst>
            </a:pPr>
            <a:r>
              <a:rPr b="0" lang="en" sz="2800" spc="-1" strike="noStrike">
                <a:solidFill>
                  <a:schemeClr val="dk1"/>
                </a:solidFill>
                <a:latin typeface="Arial"/>
                <a:ea typeface="Arial"/>
              </a:rPr>
              <a:t>SSRWPC Management Practices: Find the Sources</a:t>
            </a:r>
            <a:endParaRPr b="0" lang="en-US" sz="2800" spc="-1" strike="noStrike">
              <a:solidFill>
                <a:srgbClr val="000000"/>
              </a:solidFill>
              <a:latin typeface="Arial"/>
            </a:endParaRPr>
          </a:p>
        </p:txBody>
      </p:sp>
      <p:sp>
        <p:nvSpPr>
          <p:cNvPr id="153" name="PlaceHolder 2"/>
          <p:cNvSpPr>
            <a:spLocks noGrp="1"/>
          </p:cNvSpPr>
          <p:nvPr>
            <p:ph/>
          </p:nvPr>
        </p:nvSpPr>
        <p:spPr>
          <a:xfrm>
            <a:off x="311760" y="1152360"/>
            <a:ext cx="8520120" cy="3416040"/>
          </a:xfrm>
          <a:prstGeom prst="rect">
            <a:avLst/>
          </a:prstGeom>
          <a:noFill/>
          <a:ln w="0">
            <a:noFill/>
          </a:ln>
        </p:spPr>
        <p:txBody>
          <a:bodyPr tIns="91440" bIns="91440" anchor="t">
            <a:noAutofit/>
          </a:bodyPr>
          <a:p>
            <a:pPr indent="0">
              <a:lnSpc>
                <a:spcPct val="115000"/>
              </a:lnSpc>
              <a:buNone/>
              <a:tabLst>
                <a:tab algn="l" pos="0"/>
              </a:tabLst>
            </a:pPr>
            <a:r>
              <a:rPr b="1" lang="en" sz="1800" spc="-1" strike="noStrike">
                <a:solidFill>
                  <a:schemeClr val="dk1"/>
                </a:solidFill>
                <a:latin typeface="Arial"/>
                <a:ea typeface="Arial"/>
              </a:rPr>
              <a:t>PSDO-1 Collect Water Quality Data</a:t>
            </a:r>
            <a:endParaRPr b="0" lang="en-US" sz="1800" spc="-1" strike="noStrike">
              <a:solidFill>
                <a:srgbClr val="000000"/>
              </a:solidFill>
              <a:latin typeface="Arial"/>
            </a:endParaRPr>
          </a:p>
          <a:p>
            <a:pPr indent="0">
              <a:lnSpc>
                <a:spcPct val="115000"/>
              </a:lnSpc>
              <a:buNone/>
              <a:tabLst>
                <a:tab algn="l" pos="0"/>
              </a:tabLst>
            </a:pPr>
            <a:r>
              <a:rPr b="0" lang="en" sz="1800" spc="-1" strike="noStrike">
                <a:solidFill>
                  <a:schemeClr val="dk1"/>
                </a:solidFill>
                <a:latin typeface="Arial"/>
                <a:ea typeface="Arial"/>
              </a:rPr>
              <a:t>Verification of Water Quality Resource Assessment Data and Assumptions to determine dissolved oxygen conditions. Data collection to confirm loading and/or receiving stream chemistry.</a:t>
            </a:r>
            <a:endParaRPr b="0" lang="en-US" sz="1800" spc="-1" strike="noStrike">
              <a:solidFill>
                <a:srgbClr val="000000"/>
              </a:solidFill>
              <a:latin typeface="Arial"/>
            </a:endParaRPr>
          </a:p>
          <a:p>
            <a:pPr indent="0">
              <a:lnSpc>
                <a:spcPct val="115000"/>
              </a:lnSpc>
              <a:buNone/>
              <a:tabLst>
                <a:tab algn="l" pos="0"/>
              </a:tabLst>
            </a:pPr>
            <a:endParaRPr b="0" lang="en-US" sz="1800" spc="-1" strike="noStrike">
              <a:solidFill>
                <a:srgbClr val="000000"/>
              </a:solidFill>
              <a:latin typeface="Arial"/>
            </a:endParaRPr>
          </a:p>
          <a:p>
            <a:pPr indent="0">
              <a:lnSpc>
                <a:spcPct val="115000"/>
              </a:lnSpc>
              <a:buNone/>
              <a:tabLst>
                <a:tab algn="l" pos="0"/>
              </a:tabLst>
            </a:pPr>
            <a:r>
              <a:rPr b="1" lang="en" sz="1800" spc="-1" strike="noStrike">
                <a:solidFill>
                  <a:schemeClr val="dk1"/>
                </a:solidFill>
                <a:latin typeface="Arial"/>
                <a:ea typeface="Arial"/>
              </a:rPr>
              <a:t>TMDL-1 Evaluate Impairment Sources</a:t>
            </a:r>
            <a:endParaRPr b="0" lang="en-US" sz="1800" spc="-1" strike="noStrike">
              <a:solidFill>
                <a:srgbClr val="000000"/>
              </a:solidFill>
              <a:latin typeface="Arial"/>
            </a:endParaRPr>
          </a:p>
          <a:p>
            <a:pPr indent="0">
              <a:lnSpc>
                <a:spcPct val="115000"/>
              </a:lnSpc>
              <a:buNone/>
              <a:tabLst>
                <a:tab algn="l" pos="0"/>
              </a:tabLst>
            </a:pPr>
            <a:r>
              <a:rPr b="0" lang="en" sz="1800" spc="-1" strike="noStrike">
                <a:solidFill>
                  <a:schemeClr val="dk1"/>
                </a:solidFill>
                <a:latin typeface="Arial"/>
                <a:ea typeface="Arial"/>
              </a:rPr>
              <a:t>Data collection and confirmation of sources to support modify stream standards to reflect “natural sources” and/or to reflect naturally low dissolved oxygen streams.</a:t>
            </a:r>
            <a:endParaRPr b="0" lang="en-US" sz="1800" spc="-1" strike="noStrike">
              <a:solidFill>
                <a:srgbClr val="000000"/>
              </a:solidFill>
              <a:latin typeface="Arial"/>
            </a:endParaRPr>
          </a:p>
          <a:p>
            <a:pPr indent="0">
              <a:lnSpc>
                <a:spcPct val="115000"/>
              </a:lnSpc>
              <a:buNone/>
              <a:tabLst>
                <a:tab algn="l" pos="0"/>
              </a:tabLst>
            </a:pPr>
            <a:endParaRPr b="0" lang="en-US" sz="1800" spc="-1" strike="noStrike">
              <a:solidFill>
                <a:srgbClr val="000000"/>
              </a:solidFill>
              <a:latin typeface="Arial"/>
            </a:endParaRPr>
          </a:p>
          <a:p>
            <a:pPr indent="0">
              <a:lnSpc>
                <a:spcPct val="115000"/>
              </a:lnSpc>
              <a:buNone/>
              <a:tabLst>
                <a:tab algn="l" pos="0"/>
              </a:tabLst>
            </a:pPr>
            <a:r>
              <a:rPr b="1" lang="en" sz="1800" spc="-1" strike="noStrike">
                <a:solidFill>
                  <a:schemeClr val="dk1"/>
                </a:solidFill>
                <a:latin typeface="Arial"/>
                <a:ea typeface="Arial"/>
              </a:rPr>
              <a:t>TMDL-2 Analyze Impaired Segments and Sources</a:t>
            </a:r>
            <a:endParaRPr b="0" lang="en-US" sz="1800" spc="-1" strike="noStrike">
              <a:solidFill>
                <a:srgbClr val="000000"/>
              </a:solidFill>
              <a:latin typeface="Arial"/>
            </a:endParaRPr>
          </a:p>
          <a:p>
            <a:pPr indent="0">
              <a:lnSpc>
                <a:spcPct val="115000"/>
              </a:lnSpc>
              <a:buNone/>
              <a:tabLst>
                <a:tab algn="l" pos="0"/>
              </a:tabLst>
            </a:pPr>
            <a:r>
              <a:rPr b="0" lang="en" sz="1800" spc="-1" strike="noStrike">
                <a:solidFill>
                  <a:schemeClr val="dk1"/>
                </a:solidFill>
                <a:latin typeface="Arial"/>
                <a:ea typeface="Arial"/>
              </a:rPr>
              <a:t>Data collection to refine river/stream reach length for impaired waters; focus on longest reaches to refine location and potential sources of impairments.</a:t>
            </a:r>
            <a:endParaRPr b="0" lang="en-US" sz="1800" spc="-1" strike="noStrike">
              <a:solidFill>
                <a:srgbClr val="000000"/>
              </a:solidFill>
              <a:latin typeface="Arial"/>
            </a:endParaRPr>
          </a:p>
          <a:p>
            <a:pPr indent="0">
              <a:lnSpc>
                <a:spcPct val="115000"/>
              </a:lnSpc>
              <a:buNone/>
              <a:tabLst>
                <a:tab algn="l" pos="0"/>
              </a:tabLst>
            </a:pPr>
            <a:endParaRPr b="0" lang="en-US" sz="1800" spc="-1" strike="noStrike">
              <a:solidFill>
                <a:srgbClr val="000000"/>
              </a:solidFill>
              <a:latin typeface="Arial"/>
            </a:endParaRPr>
          </a:p>
          <a:p>
            <a:pPr indent="0">
              <a:lnSpc>
                <a:spcPct val="115000"/>
              </a:lnSpc>
              <a:spcAft>
                <a:spcPts val="1199"/>
              </a:spcAft>
              <a:buNone/>
              <a:tabLst>
                <a:tab algn="l" pos="0"/>
              </a:tabLst>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1000"/>
          </a:bodyPr>
          <a:p>
            <a:pPr indent="0">
              <a:lnSpc>
                <a:spcPct val="100000"/>
              </a:lnSpc>
              <a:buNone/>
              <a:tabLst>
                <a:tab algn="l" pos="0"/>
              </a:tabLst>
            </a:pPr>
            <a:r>
              <a:rPr b="0" lang="en" sz="2800" spc="-1" strike="noStrike">
                <a:solidFill>
                  <a:schemeClr val="dk1"/>
                </a:solidFill>
                <a:latin typeface="Arial"/>
                <a:ea typeface="Arial"/>
              </a:rPr>
              <a:t>SSRWPC Management Practices for Human Sources</a:t>
            </a:r>
            <a:endParaRPr b="0" lang="en-US" sz="2800" spc="-1" strike="noStrike">
              <a:solidFill>
                <a:srgbClr val="000000"/>
              </a:solidFill>
              <a:latin typeface="Arial"/>
            </a:endParaRPr>
          </a:p>
        </p:txBody>
      </p:sp>
      <p:sp>
        <p:nvSpPr>
          <p:cNvPr id="155" name="PlaceHolder 2"/>
          <p:cNvSpPr>
            <a:spLocks noGrp="1"/>
          </p:cNvSpPr>
          <p:nvPr>
            <p:ph/>
          </p:nvPr>
        </p:nvSpPr>
        <p:spPr>
          <a:xfrm>
            <a:off x="237240" y="1216440"/>
            <a:ext cx="8520120" cy="3926520"/>
          </a:xfrm>
          <a:prstGeom prst="rect">
            <a:avLst/>
          </a:prstGeom>
          <a:noFill/>
          <a:ln w="0">
            <a:noFill/>
          </a:ln>
        </p:spPr>
        <p:txBody>
          <a:bodyPr tIns="91440" bIns="91440" anchor="t">
            <a:normAutofit fontScale="85000"/>
          </a:bodyPr>
          <a:p>
            <a:pPr indent="0">
              <a:lnSpc>
                <a:spcPct val="115000"/>
              </a:lnSpc>
              <a:buNone/>
              <a:tabLst>
                <a:tab algn="l" pos="0"/>
              </a:tabLst>
            </a:pPr>
            <a:r>
              <a:rPr b="1" lang="en" sz="1800" spc="-1" strike="noStrike">
                <a:solidFill>
                  <a:schemeClr val="dk1"/>
                </a:solidFill>
                <a:latin typeface="Arial"/>
                <a:ea typeface="Arial"/>
              </a:rPr>
              <a:t>NPS-1 Study Human Impacts on Water Quality</a:t>
            </a:r>
            <a:endParaRPr b="0" lang="en-US" sz="1800" spc="-1" strike="noStrike">
              <a:solidFill>
                <a:srgbClr val="000000"/>
              </a:solidFill>
              <a:latin typeface="Arial"/>
            </a:endParaRPr>
          </a:p>
          <a:p>
            <a:pPr indent="0">
              <a:lnSpc>
                <a:spcPct val="115000"/>
              </a:lnSpc>
              <a:buNone/>
              <a:tabLst>
                <a:tab algn="l" pos="0"/>
              </a:tabLst>
            </a:pPr>
            <a:r>
              <a:rPr b="0" lang="en" sz="1800" spc="-1" strike="noStrike">
                <a:solidFill>
                  <a:schemeClr val="dk1"/>
                </a:solidFill>
                <a:latin typeface="Arial"/>
                <a:ea typeface="Arial"/>
              </a:rPr>
              <a:t>Data collection/analysis to confirm if dissolved oxygen and/or fecal coliform is human induced.</a:t>
            </a:r>
            <a:endParaRPr b="0" lang="en-US" sz="1800" spc="-1" strike="noStrike">
              <a:solidFill>
                <a:srgbClr val="000000"/>
              </a:solidFill>
              <a:latin typeface="Arial"/>
            </a:endParaRPr>
          </a:p>
          <a:p>
            <a:pPr indent="0">
              <a:lnSpc>
                <a:spcPct val="115000"/>
              </a:lnSpc>
              <a:buNone/>
              <a:tabLst>
                <a:tab algn="l" pos="0"/>
              </a:tabLst>
            </a:pPr>
            <a:endParaRPr b="0" lang="en-US" sz="1800" spc="-1" strike="noStrike">
              <a:solidFill>
                <a:srgbClr val="000000"/>
              </a:solidFill>
              <a:latin typeface="Arial"/>
            </a:endParaRPr>
          </a:p>
          <a:p>
            <a:pPr indent="0">
              <a:lnSpc>
                <a:spcPct val="115000"/>
              </a:lnSpc>
              <a:buNone/>
              <a:tabLst>
                <a:tab algn="l" pos="0"/>
              </a:tabLst>
            </a:pPr>
            <a:r>
              <a:rPr b="1" lang="en" sz="1800" spc="-1" strike="noStrike">
                <a:solidFill>
                  <a:schemeClr val="dk1"/>
                </a:solidFill>
                <a:latin typeface="Arial"/>
                <a:ea typeface="Arial"/>
              </a:rPr>
              <a:t>EDU-3 Septic System Maintenance Education</a:t>
            </a:r>
            <a:endParaRPr b="0" lang="en-US" sz="1800" spc="-1" strike="noStrike">
              <a:solidFill>
                <a:srgbClr val="000000"/>
              </a:solidFill>
              <a:latin typeface="Arial"/>
            </a:endParaRPr>
          </a:p>
          <a:p>
            <a:pPr indent="0">
              <a:lnSpc>
                <a:spcPct val="115000"/>
              </a:lnSpc>
              <a:buNone/>
              <a:tabLst>
                <a:tab algn="l" pos="0"/>
              </a:tabLst>
            </a:pPr>
            <a:r>
              <a:rPr b="0" lang="en" sz="1800" spc="-1" strike="noStrike">
                <a:solidFill>
                  <a:schemeClr val="dk1"/>
                </a:solidFill>
                <a:latin typeface="Arial"/>
                <a:ea typeface="Arial"/>
              </a:rPr>
              <a:t>Support Septic System Maintenance Programs.</a:t>
            </a:r>
            <a:endParaRPr b="0" lang="en-US" sz="1800" spc="-1" strike="noStrike">
              <a:solidFill>
                <a:srgbClr val="000000"/>
              </a:solidFill>
              <a:latin typeface="Arial"/>
            </a:endParaRPr>
          </a:p>
          <a:p>
            <a:pPr indent="0">
              <a:lnSpc>
                <a:spcPct val="115000"/>
              </a:lnSpc>
              <a:buNone/>
              <a:tabLst>
                <a:tab algn="l" pos="0"/>
              </a:tabLst>
            </a:pPr>
            <a:endParaRPr b="0" lang="en-US" sz="1800" spc="-1" strike="noStrike">
              <a:solidFill>
                <a:srgbClr val="000000"/>
              </a:solidFill>
              <a:latin typeface="Arial"/>
            </a:endParaRPr>
          </a:p>
          <a:p>
            <a:pPr indent="0">
              <a:lnSpc>
                <a:spcPct val="115000"/>
              </a:lnSpc>
              <a:buNone/>
              <a:tabLst>
                <a:tab algn="l" pos="0"/>
              </a:tabLst>
            </a:pPr>
            <a:r>
              <a:rPr b="1" lang="en" sz="1800" spc="-1" strike="noStrike">
                <a:solidFill>
                  <a:schemeClr val="dk1"/>
                </a:solidFill>
                <a:latin typeface="Arial"/>
                <a:ea typeface="Arial"/>
              </a:rPr>
              <a:t>OCP-1 Engage Local Governments</a:t>
            </a:r>
            <a:endParaRPr b="0" lang="en-US" sz="1800" spc="-1" strike="noStrike">
              <a:solidFill>
                <a:srgbClr val="000000"/>
              </a:solidFill>
              <a:latin typeface="Arial"/>
            </a:endParaRPr>
          </a:p>
          <a:p>
            <a:pPr indent="0">
              <a:lnSpc>
                <a:spcPct val="115000"/>
              </a:lnSpc>
              <a:buNone/>
              <a:tabLst>
                <a:tab algn="l" pos="0"/>
              </a:tabLst>
            </a:pPr>
            <a:r>
              <a:rPr b="0" lang="en" sz="1800" spc="-1" strike="noStrike">
                <a:solidFill>
                  <a:schemeClr val="dk1"/>
                </a:solidFill>
                <a:latin typeface="Arial"/>
                <a:ea typeface="Arial"/>
              </a:rPr>
              <a:t>Encourage local governments to develop ordinances and standards to implement and/or update stormwater and land development regulations. Possible resource documents include: Georgia Stormwater Management Manual, Coastal Stormwater Supplement, and Metro North Georgia Water Planning District Model Ordinances.</a:t>
            </a:r>
            <a:endParaRPr b="0" lang="en-US" sz="1800" spc="-1" strike="noStrike">
              <a:solidFill>
                <a:srgbClr val="000000"/>
              </a:solidFill>
              <a:latin typeface="Arial"/>
            </a:endParaRPr>
          </a:p>
          <a:p>
            <a:pPr indent="0">
              <a:lnSpc>
                <a:spcPct val="115000"/>
              </a:lnSpc>
              <a:buNone/>
              <a:tabLst>
                <a:tab algn="l" pos="0"/>
              </a:tabLst>
            </a:pPr>
            <a:endParaRPr b="0" lang="en-US" sz="1800" spc="-1" strike="noStrike">
              <a:solidFill>
                <a:srgbClr val="000000"/>
              </a:solidFill>
              <a:latin typeface="Arial"/>
            </a:endParaRPr>
          </a:p>
          <a:p>
            <a:pPr indent="0">
              <a:lnSpc>
                <a:spcPct val="115000"/>
              </a:lnSpc>
              <a:buNone/>
              <a:tabLst>
                <a:tab algn="l" pos="0"/>
              </a:tabLst>
            </a:pPr>
            <a:r>
              <a:rPr b="1" lang="en" sz="1920" spc="-1" strike="noStrike">
                <a:solidFill>
                  <a:schemeClr val="dk1"/>
                </a:solidFill>
                <a:latin typeface="Arial"/>
                <a:ea typeface="Arial"/>
              </a:rPr>
              <a:t>EDU-2 Stormwater Education</a:t>
            </a:r>
            <a:endParaRPr b="0" lang="en-US" sz="1920" spc="-1" strike="noStrike">
              <a:solidFill>
                <a:srgbClr val="000000"/>
              </a:solidFill>
              <a:latin typeface="Arial"/>
            </a:endParaRPr>
          </a:p>
          <a:p>
            <a:pPr indent="0">
              <a:lnSpc>
                <a:spcPct val="115000"/>
              </a:lnSpc>
              <a:buNone/>
              <a:tabLst>
                <a:tab algn="l" pos="0"/>
              </a:tabLst>
            </a:pPr>
            <a:r>
              <a:rPr b="0" lang="en" sz="1920" spc="-1" strike="noStrike">
                <a:solidFill>
                  <a:schemeClr val="dk1"/>
                </a:solidFill>
                <a:latin typeface="Arial"/>
                <a:ea typeface="Arial"/>
              </a:rPr>
              <a:t>Support Stormwater Educational Programs.</a:t>
            </a:r>
            <a:endParaRPr b="0" lang="en-US" sz="192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1000"/>
          </a:bodyPr>
          <a:p>
            <a:pPr indent="0">
              <a:lnSpc>
                <a:spcPct val="100000"/>
              </a:lnSpc>
              <a:buNone/>
              <a:tabLst>
                <a:tab algn="l" pos="0"/>
              </a:tabLst>
            </a:pPr>
            <a:r>
              <a:rPr b="0" lang="en" sz="2800" spc="-1" strike="noStrike">
                <a:solidFill>
                  <a:schemeClr val="dk1"/>
                </a:solidFill>
                <a:latin typeface="Arial"/>
                <a:ea typeface="Arial"/>
              </a:rPr>
              <a:t>SSRWPC Management Practices for Agricultural Sources</a:t>
            </a:r>
            <a:endParaRPr b="0" lang="en-US" sz="2800" spc="-1" strike="noStrike">
              <a:solidFill>
                <a:srgbClr val="000000"/>
              </a:solidFill>
              <a:latin typeface="Arial"/>
            </a:endParaRPr>
          </a:p>
        </p:txBody>
      </p:sp>
      <p:sp>
        <p:nvSpPr>
          <p:cNvPr id="157" name="PlaceHolder 2"/>
          <p:cNvSpPr>
            <a:spLocks noGrp="1"/>
          </p:cNvSpPr>
          <p:nvPr>
            <p:ph/>
          </p:nvPr>
        </p:nvSpPr>
        <p:spPr>
          <a:xfrm>
            <a:off x="311760" y="1152360"/>
            <a:ext cx="8520120" cy="3416040"/>
          </a:xfrm>
          <a:prstGeom prst="rect">
            <a:avLst/>
          </a:prstGeom>
          <a:noFill/>
          <a:ln w="0">
            <a:noFill/>
          </a:ln>
        </p:spPr>
        <p:txBody>
          <a:bodyPr tIns="91440" bIns="91440" anchor="t">
            <a:normAutofit/>
          </a:bodyPr>
          <a:p>
            <a:pPr indent="0">
              <a:lnSpc>
                <a:spcPct val="115000"/>
              </a:lnSpc>
              <a:buNone/>
              <a:tabLst>
                <a:tab algn="l" pos="0"/>
              </a:tabLst>
            </a:pPr>
            <a:r>
              <a:rPr b="1" lang="en" sz="1800" spc="-1" strike="noStrike">
                <a:solidFill>
                  <a:schemeClr val="dk1"/>
                </a:solidFill>
                <a:latin typeface="Arial"/>
                <a:ea typeface="Arial"/>
              </a:rPr>
              <a:t>NPS-2 Monitor and Address NPS Nutrient Loading</a:t>
            </a:r>
            <a:endParaRPr b="0" lang="en-US" sz="1800" spc="-1" strike="noStrike">
              <a:solidFill>
                <a:srgbClr val="000000"/>
              </a:solidFill>
              <a:latin typeface="Arial"/>
            </a:endParaRPr>
          </a:p>
          <a:p>
            <a:pPr indent="0">
              <a:lnSpc>
                <a:spcPct val="115000"/>
              </a:lnSpc>
              <a:spcBef>
                <a:spcPts val="1001"/>
              </a:spcBef>
              <a:buNone/>
              <a:tabLst>
                <a:tab algn="l" pos="0"/>
              </a:tabLst>
            </a:pPr>
            <a:r>
              <a:rPr b="0" lang="en" sz="1800" spc="-1" strike="noStrike">
                <a:solidFill>
                  <a:schemeClr val="dk1"/>
                </a:solidFill>
                <a:latin typeface="Arial"/>
                <a:ea typeface="Arial"/>
              </a:rPr>
              <a:t>Support efforts to monitor and determine the sources of nutrient loading and other NPS impairments to rivers, lakes, and streams, and upon confirmation of source, develop specific management programs to address water quality needs.</a:t>
            </a:r>
            <a:endParaRPr b="0" lang="en-US" sz="1800" spc="-1" strike="noStrike">
              <a:solidFill>
                <a:srgbClr val="000000"/>
              </a:solidFill>
              <a:latin typeface="Arial"/>
            </a:endParaRPr>
          </a:p>
          <a:p>
            <a:pPr indent="0">
              <a:lnSpc>
                <a:spcPct val="115000"/>
              </a:lnSpc>
              <a:spcBef>
                <a:spcPts val="1001"/>
              </a:spcBef>
              <a:buNone/>
              <a:tabLst>
                <a:tab algn="l" pos="0"/>
              </a:tabLst>
            </a:pPr>
            <a:r>
              <a:rPr b="1" lang="en" sz="1800" spc="-1" strike="noStrike">
                <a:solidFill>
                  <a:schemeClr val="dk1"/>
                </a:solidFill>
                <a:latin typeface="Arial"/>
                <a:ea typeface="Arial"/>
              </a:rPr>
              <a:t>OCP-3 Promote Integrated Planning</a:t>
            </a:r>
            <a:endParaRPr b="0" lang="en-US" sz="1800" spc="-1" strike="noStrike">
              <a:solidFill>
                <a:srgbClr val="000000"/>
              </a:solidFill>
              <a:latin typeface="Arial"/>
            </a:endParaRPr>
          </a:p>
          <a:p>
            <a:pPr indent="0">
              <a:lnSpc>
                <a:spcPct val="115000"/>
              </a:lnSpc>
              <a:spcBef>
                <a:spcPts val="1001"/>
              </a:spcBef>
              <a:spcAft>
                <a:spcPts val="1001"/>
              </a:spcAft>
              <a:buNone/>
              <a:tabLst>
                <a:tab algn="l" pos="0"/>
              </a:tabLst>
            </a:pPr>
            <a:r>
              <a:rPr b="0" lang="en" sz="1800" spc="-1" strike="noStrike">
                <a:solidFill>
                  <a:schemeClr val="dk1"/>
                </a:solidFill>
                <a:latin typeface="Arial"/>
                <a:ea typeface="Arial"/>
              </a:rPr>
              <a:t>Encourage coordinated environmental planning, land use, stormwater, and wastewater.</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3000"/>
          </a:bodyPr>
          <a:p>
            <a:pPr indent="0">
              <a:lnSpc>
                <a:spcPct val="100000"/>
              </a:lnSpc>
              <a:buNone/>
              <a:tabLst>
                <a:tab algn="l" pos="0"/>
              </a:tabLst>
            </a:pPr>
            <a:r>
              <a:rPr b="0" lang="en" sz="2800" spc="-1" strike="noStrike">
                <a:solidFill>
                  <a:schemeClr val="dk1"/>
                </a:solidFill>
                <a:latin typeface="Arial"/>
                <a:ea typeface="Arial"/>
              </a:rPr>
              <a:t>Depending on the Agricultural Source and Problem</a:t>
            </a:r>
            <a:endParaRPr b="0" lang="en-US" sz="2800" spc="-1" strike="noStrike">
              <a:solidFill>
                <a:srgbClr val="000000"/>
              </a:solidFill>
              <a:latin typeface="Arial"/>
            </a:endParaRPr>
          </a:p>
        </p:txBody>
      </p:sp>
      <p:sp>
        <p:nvSpPr>
          <p:cNvPr id="159" name="PlaceHolder 2"/>
          <p:cNvSpPr>
            <a:spLocks noGrp="1"/>
          </p:cNvSpPr>
          <p:nvPr>
            <p:ph/>
          </p:nvPr>
        </p:nvSpPr>
        <p:spPr>
          <a:xfrm>
            <a:off x="311760" y="1152360"/>
            <a:ext cx="8520120" cy="3990600"/>
          </a:xfrm>
          <a:prstGeom prst="rect">
            <a:avLst/>
          </a:prstGeom>
          <a:noFill/>
          <a:ln w="0">
            <a:noFill/>
          </a:ln>
        </p:spPr>
        <p:txBody>
          <a:bodyPr tIns="91440" bIns="91440" anchor="t">
            <a:noAutofit/>
          </a:bodyPr>
          <a:p>
            <a:pPr indent="0">
              <a:lnSpc>
                <a:spcPct val="100000"/>
              </a:lnSpc>
              <a:buNone/>
              <a:tabLst>
                <a:tab algn="l" pos="0"/>
              </a:tabLst>
            </a:pPr>
            <a:r>
              <a:rPr b="1" lang="en" sz="1500" spc="-1" strike="noStrike">
                <a:solidFill>
                  <a:schemeClr val="dk1"/>
                </a:solidFill>
                <a:latin typeface="Arial"/>
                <a:ea typeface="Arial"/>
              </a:rPr>
              <a:t>We may recommend:</a:t>
            </a:r>
            <a:endParaRPr b="0" lang="en-US" sz="1500" spc="-1" strike="noStrike">
              <a:solidFill>
                <a:srgbClr val="000000"/>
              </a:solidFill>
              <a:latin typeface="Arial"/>
            </a:endParaRPr>
          </a:p>
          <a:p>
            <a:pPr indent="0">
              <a:lnSpc>
                <a:spcPct val="100000"/>
              </a:lnSpc>
              <a:spcBef>
                <a:spcPts val="1001"/>
              </a:spcBef>
              <a:buNone/>
              <a:tabLst>
                <a:tab algn="l" pos="0"/>
              </a:tabLst>
            </a:pPr>
            <a:r>
              <a:rPr b="1" lang="en" sz="1500" spc="-1" strike="noStrike">
                <a:solidFill>
                  <a:schemeClr val="dk1"/>
                </a:solidFill>
                <a:latin typeface="Arial"/>
                <a:ea typeface="Arial"/>
              </a:rPr>
              <a:t>NPSA-2:</a:t>
            </a:r>
            <a:r>
              <a:rPr b="0" lang="en" sz="1500" spc="-1" strike="noStrike">
                <a:solidFill>
                  <a:schemeClr val="dk1"/>
                </a:solidFill>
                <a:latin typeface="Arial"/>
                <a:ea typeface="Arial"/>
              </a:rPr>
              <a:t> “Utilize Buffers, Field buffers, riparian forested buffers, and strip cropping to control runoff and reduce erosion”</a:t>
            </a:r>
            <a:endParaRPr b="0" lang="en-US" sz="1500" spc="-1" strike="noStrike">
              <a:solidFill>
                <a:srgbClr val="000000"/>
              </a:solidFill>
              <a:latin typeface="Arial"/>
            </a:endParaRPr>
          </a:p>
          <a:p>
            <a:pPr indent="0">
              <a:lnSpc>
                <a:spcPct val="100000"/>
              </a:lnSpc>
              <a:spcBef>
                <a:spcPts val="1001"/>
              </a:spcBef>
              <a:buNone/>
              <a:tabLst>
                <a:tab algn="l" pos="0"/>
              </a:tabLst>
            </a:pPr>
            <a:r>
              <a:rPr b="1" lang="en" sz="1500" spc="-1" strike="noStrike">
                <a:solidFill>
                  <a:schemeClr val="dk1"/>
                </a:solidFill>
                <a:latin typeface="Arial"/>
                <a:ea typeface="Arial"/>
              </a:rPr>
              <a:t>NPSA-3: “</a:t>
            </a:r>
            <a:r>
              <a:rPr b="0" lang="en" sz="1500" spc="-1" strike="noStrike">
                <a:solidFill>
                  <a:schemeClr val="dk1"/>
                </a:solidFill>
                <a:latin typeface="Arial"/>
                <a:ea typeface="Arial"/>
              </a:rPr>
              <a:t>Livestock Management, Livestock exclusions from direct contact with streams and rivers and vegetation buffers”</a:t>
            </a:r>
            <a:endParaRPr b="0" lang="en-US" sz="1500" spc="-1" strike="noStrike">
              <a:solidFill>
                <a:srgbClr val="000000"/>
              </a:solidFill>
              <a:latin typeface="Arial"/>
            </a:endParaRPr>
          </a:p>
          <a:p>
            <a:pPr indent="0">
              <a:lnSpc>
                <a:spcPct val="100000"/>
              </a:lnSpc>
              <a:spcBef>
                <a:spcPts val="1001"/>
              </a:spcBef>
              <a:buNone/>
              <a:tabLst>
                <a:tab algn="l" pos="0"/>
              </a:tabLst>
            </a:pPr>
            <a:r>
              <a:rPr b="1" lang="en" sz="1500" spc="-1" strike="noStrike">
                <a:solidFill>
                  <a:schemeClr val="dk1"/>
                </a:solidFill>
                <a:latin typeface="Arial"/>
                <a:ea typeface="Arial"/>
              </a:rPr>
              <a:t>NPSA-4: </a:t>
            </a:r>
            <a:r>
              <a:rPr b="0" lang="en" sz="1500" spc="-1" strike="noStrike">
                <a:solidFill>
                  <a:schemeClr val="dk1"/>
                </a:solidFill>
                <a:latin typeface="Arial"/>
                <a:ea typeface="Arial"/>
              </a:rPr>
              <a:t>“Manure Control, Responsible manure storage and handling”</a:t>
            </a:r>
            <a:endParaRPr b="0" lang="en-US" sz="1500" spc="-1" strike="noStrike">
              <a:solidFill>
                <a:srgbClr val="000000"/>
              </a:solidFill>
              <a:latin typeface="Arial"/>
            </a:endParaRPr>
          </a:p>
          <a:p>
            <a:pPr indent="0">
              <a:lnSpc>
                <a:spcPct val="100000"/>
              </a:lnSpc>
              <a:spcBef>
                <a:spcPts val="1001"/>
              </a:spcBef>
              <a:buNone/>
              <a:tabLst>
                <a:tab algn="l" pos="0"/>
              </a:tabLst>
            </a:pPr>
            <a:r>
              <a:rPr b="1" lang="en" sz="1500" spc="-1" strike="noStrike">
                <a:solidFill>
                  <a:schemeClr val="dk1"/>
                </a:solidFill>
                <a:latin typeface="Arial"/>
                <a:ea typeface="Arial"/>
              </a:rPr>
              <a:t>NPSA-5: </a:t>
            </a:r>
            <a:r>
              <a:rPr b="0" lang="en" sz="1500" spc="-1" strike="noStrike">
                <a:solidFill>
                  <a:schemeClr val="dk1"/>
                </a:solidFill>
                <a:latin typeface="Arial"/>
                <a:ea typeface="Arial"/>
              </a:rPr>
              <a:t>“Wetland and Forest Restoration Incentives, Incentives to restore wetlands and historically drained hardwood and other areas”</a:t>
            </a:r>
            <a:endParaRPr b="0" lang="en-US" sz="1500" spc="-1" strike="noStrike">
              <a:solidFill>
                <a:srgbClr val="000000"/>
              </a:solidFill>
              <a:latin typeface="Arial"/>
            </a:endParaRPr>
          </a:p>
          <a:p>
            <a:pPr indent="0">
              <a:lnSpc>
                <a:spcPct val="100000"/>
              </a:lnSpc>
              <a:spcBef>
                <a:spcPts val="1001"/>
              </a:spcBef>
              <a:buNone/>
              <a:tabLst>
                <a:tab algn="l" pos="0"/>
              </a:tabLst>
            </a:pPr>
            <a:r>
              <a:rPr b="1" lang="en" sz="1500" spc="-1" strike="noStrike">
                <a:solidFill>
                  <a:schemeClr val="dk1"/>
                </a:solidFill>
                <a:latin typeface="Arial"/>
                <a:ea typeface="Arial"/>
              </a:rPr>
              <a:t>NPSF-3: </a:t>
            </a:r>
            <a:r>
              <a:rPr b="0" lang="en" sz="1500" spc="-1" strike="noStrike">
                <a:solidFill>
                  <a:schemeClr val="dk1"/>
                </a:solidFill>
                <a:latin typeface="Arial"/>
                <a:ea typeface="Arial"/>
              </a:rPr>
              <a:t>“Conservation Land Use Planning, Seek long-term conservation easements or purchase development rights by willing landowners and conservation groups”</a:t>
            </a:r>
            <a:endParaRPr b="0" lang="en-US" sz="1500" spc="-1" strike="noStrike">
              <a:solidFill>
                <a:srgbClr val="000000"/>
              </a:solidFill>
              <a:latin typeface="Arial"/>
            </a:endParaRPr>
          </a:p>
          <a:p>
            <a:pPr indent="0">
              <a:lnSpc>
                <a:spcPct val="100000"/>
              </a:lnSpc>
              <a:spcBef>
                <a:spcPts val="1001"/>
              </a:spcBef>
              <a:buNone/>
              <a:tabLst>
                <a:tab algn="l" pos="0"/>
              </a:tabLst>
            </a:pPr>
            <a:r>
              <a:rPr b="1" lang="en" sz="1500" spc="-1" strike="noStrike">
                <a:solidFill>
                  <a:schemeClr val="dk1"/>
                </a:solidFill>
                <a:latin typeface="Arial"/>
                <a:ea typeface="Arial"/>
              </a:rPr>
              <a:t>NPSF-4: </a:t>
            </a:r>
            <a:r>
              <a:rPr b="0" lang="en" sz="1500" spc="-1" strike="noStrike">
                <a:solidFill>
                  <a:schemeClr val="dk1"/>
                </a:solidFill>
                <a:latin typeface="Arial"/>
                <a:ea typeface="Arial"/>
              </a:rPr>
              <a:t>“Where applicable, support United States Department of Agriculture incentive programs through the Farm Service Agency and NRCS to restore converted wetlands back to forested conditions”</a:t>
            </a:r>
            <a:endParaRPr b="0" lang="en-US" sz="1500" spc="-1" strike="noStrike">
              <a:solidFill>
                <a:srgbClr val="000000"/>
              </a:solidFill>
              <a:latin typeface="Arial"/>
            </a:endParaRPr>
          </a:p>
          <a:p>
            <a:pPr indent="0">
              <a:lnSpc>
                <a:spcPct val="95000"/>
              </a:lnSpc>
              <a:spcBef>
                <a:spcPts val="1001"/>
              </a:spcBef>
              <a:spcAft>
                <a:spcPts val="1199"/>
              </a:spcAft>
              <a:buNone/>
              <a:tabLst>
                <a:tab algn="l" pos="0"/>
              </a:tabLst>
            </a:pPr>
            <a:endParaRPr b="0" lang="en-US" sz="153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1000"/>
          </a:bodyPr>
          <a:p>
            <a:pPr indent="0">
              <a:lnSpc>
                <a:spcPct val="115000"/>
              </a:lnSpc>
              <a:spcBef>
                <a:spcPts val="1400"/>
              </a:spcBef>
              <a:spcAft>
                <a:spcPts val="400"/>
              </a:spcAft>
              <a:buNone/>
              <a:tabLst>
                <a:tab algn="l" pos="0"/>
              </a:tabLst>
            </a:pPr>
            <a:r>
              <a:rPr b="1" lang="en" sz="2500" spc="-1" strike="noStrike">
                <a:solidFill>
                  <a:schemeClr val="dk1"/>
                </a:solidFill>
                <a:latin typeface="Arial"/>
                <a:ea typeface="Arial"/>
              </a:rPr>
              <a:t>Partner Organization(s): Roles + Responsibilities</a:t>
            </a:r>
            <a:endParaRPr b="0" lang="en-US" sz="2500" spc="-1" strike="noStrike">
              <a:solidFill>
                <a:srgbClr val="000000"/>
              </a:solidFill>
              <a:latin typeface="Arial"/>
            </a:endParaRPr>
          </a:p>
        </p:txBody>
      </p:sp>
      <p:sp>
        <p:nvSpPr>
          <p:cNvPr id="161" name="PlaceHolder 2"/>
          <p:cNvSpPr>
            <a:spLocks noGrp="1"/>
          </p:cNvSpPr>
          <p:nvPr>
            <p:ph/>
          </p:nvPr>
        </p:nvSpPr>
        <p:spPr>
          <a:xfrm>
            <a:off x="311760" y="1065600"/>
            <a:ext cx="8520120" cy="4077720"/>
          </a:xfrm>
          <a:prstGeom prst="rect">
            <a:avLst/>
          </a:prstGeom>
          <a:noFill/>
          <a:ln w="0">
            <a:noFill/>
          </a:ln>
        </p:spPr>
        <p:txBody>
          <a:bodyPr tIns="91440" bIns="91440" anchor="t">
            <a:normAutofit/>
          </a:bodyPr>
          <a:p>
            <a:pPr indent="0">
              <a:lnSpc>
                <a:spcPct val="115000"/>
              </a:lnSpc>
              <a:buNone/>
              <a:tabLst>
                <a:tab algn="l" pos="0"/>
              </a:tabLst>
            </a:pPr>
            <a:r>
              <a:rPr b="1" lang="en" sz="1800" spc="-1" strike="noStrike">
                <a:solidFill>
                  <a:schemeClr val="dk1"/>
                </a:solidFill>
                <a:latin typeface="Arial"/>
                <a:ea typeface="Arial"/>
              </a:rPr>
              <a:t>Lead: Valdosta State University </a:t>
            </a:r>
            <a:endParaRPr b="0" lang="en-US" sz="1800" spc="-1" strike="noStrike">
              <a:solidFill>
                <a:srgbClr val="000000"/>
              </a:solidFill>
              <a:latin typeface="Arial"/>
            </a:endParaRPr>
          </a:p>
          <a:p>
            <a:pPr marL="457200" indent="0">
              <a:lnSpc>
                <a:spcPct val="115000"/>
              </a:lnSpc>
              <a:spcBef>
                <a:spcPts val="1199"/>
              </a:spcBef>
              <a:buNone/>
              <a:tabLst>
                <a:tab algn="l" pos="0"/>
              </a:tabLst>
            </a:pPr>
            <a:r>
              <a:rPr b="0" lang="en" sz="1800" spc="-1" strike="noStrike">
                <a:solidFill>
                  <a:schemeClr val="dk1"/>
                </a:solidFill>
                <a:latin typeface="Arial"/>
                <a:ea typeface="Arial"/>
              </a:rPr>
              <a:t>Principal Investigator: Geosciences Prof. Can Denizman</a:t>
            </a:r>
            <a:endParaRPr b="0" lang="en-US" sz="1800" spc="-1" strike="noStrike">
              <a:solidFill>
                <a:srgbClr val="000000"/>
              </a:solidFill>
              <a:latin typeface="Arial"/>
            </a:endParaRPr>
          </a:p>
          <a:p>
            <a:pPr marL="457200" indent="0">
              <a:lnSpc>
                <a:spcPct val="115000"/>
              </a:lnSpc>
              <a:spcBef>
                <a:spcPts val="1199"/>
              </a:spcBef>
              <a:buNone/>
              <a:tabLst>
                <a:tab algn="l" pos="0"/>
              </a:tabLst>
            </a:pPr>
            <a:r>
              <a:rPr b="0" lang="en" sz="1800" spc="-1" strike="noStrike">
                <a:solidFill>
                  <a:schemeClr val="dk1"/>
                </a:solidFill>
                <a:latin typeface="Arial"/>
                <a:ea typeface="Arial"/>
              </a:rPr>
              <a:t>Responsibilities: Provide student testers, GIS integration, predictions</a:t>
            </a:r>
            <a:endParaRPr b="0" lang="en-US" sz="1800" spc="-1" strike="noStrike">
              <a:solidFill>
                <a:srgbClr val="000000"/>
              </a:solidFill>
              <a:latin typeface="Arial"/>
            </a:endParaRPr>
          </a:p>
          <a:p>
            <a:pPr indent="0">
              <a:lnSpc>
                <a:spcPct val="115000"/>
              </a:lnSpc>
              <a:spcBef>
                <a:spcPts val="1199"/>
              </a:spcBef>
              <a:buNone/>
              <a:tabLst>
                <a:tab algn="l" pos="0"/>
              </a:tabLst>
            </a:pPr>
            <a:r>
              <a:rPr b="1" lang="en" sz="1800" spc="-1" strike="noStrike">
                <a:solidFill>
                  <a:schemeClr val="dk1"/>
                </a:solidFill>
                <a:latin typeface="Arial"/>
                <a:ea typeface="Arial"/>
              </a:rPr>
              <a:t>Partner: WWALS Watershed Coalition, Inc. (WWALS), IRS 501(c)(3)</a:t>
            </a:r>
            <a:endParaRPr b="0" lang="en-US" sz="1800" spc="-1" strike="noStrike">
              <a:solidFill>
                <a:srgbClr val="000000"/>
              </a:solidFill>
              <a:latin typeface="Arial"/>
            </a:endParaRPr>
          </a:p>
          <a:p>
            <a:pPr marL="457200" indent="0">
              <a:lnSpc>
                <a:spcPct val="115000"/>
              </a:lnSpc>
              <a:spcBef>
                <a:spcPts val="1199"/>
              </a:spcBef>
              <a:buNone/>
              <a:tabLst>
                <a:tab algn="l" pos="0"/>
              </a:tabLst>
            </a:pPr>
            <a:r>
              <a:rPr b="0" lang="en" sz="1800" spc="-1" strike="noStrike">
                <a:solidFill>
                  <a:schemeClr val="dk1"/>
                </a:solidFill>
                <a:latin typeface="Arial"/>
                <a:ea typeface="Arial"/>
              </a:rPr>
              <a:t>Responsibilities: Coordination, testing, reporting </a:t>
            </a:r>
            <a:endParaRPr b="0" lang="en-US" sz="1800" spc="-1" strike="noStrike">
              <a:solidFill>
                <a:srgbClr val="000000"/>
              </a:solidFill>
              <a:latin typeface="Arial"/>
            </a:endParaRPr>
          </a:p>
          <a:p>
            <a:pPr indent="0">
              <a:lnSpc>
                <a:spcPct val="115000"/>
              </a:lnSpc>
              <a:spcBef>
                <a:spcPts val="1199"/>
              </a:spcBef>
              <a:buNone/>
              <a:tabLst>
                <a:tab algn="l" pos="0"/>
              </a:tabLst>
            </a:pPr>
            <a:r>
              <a:rPr b="1" lang="en" sz="1600" spc="-1" strike="noStrike">
                <a:solidFill>
                  <a:schemeClr val="dk1"/>
                </a:solidFill>
                <a:latin typeface="Arial"/>
                <a:ea typeface="Arial"/>
              </a:rPr>
              <a:t>Partner: Savannah Riverkeeper, IRS 501(c)(3)</a:t>
            </a:r>
            <a:endParaRPr b="0" lang="en-US" sz="1600" spc="-1" strike="noStrike">
              <a:solidFill>
                <a:srgbClr val="000000"/>
              </a:solidFill>
              <a:latin typeface="Arial"/>
            </a:endParaRPr>
          </a:p>
          <a:p>
            <a:pPr marL="457200" indent="0">
              <a:lnSpc>
                <a:spcPct val="115000"/>
              </a:lnSpc>
              <a:spcBef>
                <a:spcPts val="1199"/>
              </a:spcBef>
              <a:buNone/>
              <a:tabLst>
                <a:tab algn="l" pos="0"/>
              </a:tabLst>
            </a:pPr>
            <a:r>
              <a:rPr b="0" lang="en" sz="1600" spc="-1" strike="noStrike">
                <a:solidFill>
                  <a:schemeClr val="dk1"/>
                </a:solidFill>
                <a:latin typeface="Arial"/>
                <a:ea typeface="Arial"/>
              </a:rPr>
              <a:t>Responsibilities: Handle Know Your River and Newfields </a:t>
            </a:r>
            <a:endParaRPr b="0" lang="en-US" sz="1600" spc="-1" strike="noStrike">
              <a:solidFill>
                <a:srgbClr val="000000"/>
              </a:solidFill>
              <a:latin typeface="Arial"/>
            </a:endParaRPr>
          </a:p>
          <a:p>
            <a:pPr indent="0">
              <a:lnSpc>
                <a:spcPct val="115000"/>
              </a:lnSpc>
              <a:spcBef>
                <a:spcPts val="1199"/>
              </a:spcBef>
              <a:buNone/>
              <a:tabLst>
                <a:tab algn="l" pos="0"/>
              </a:tabLst>
            </a:pPr>
            <a:r>
              <a:rPr b="1" lang="en" sz="1600" spc="-1" strike="noStrike">
                <a:solidFill>
                  <a:schemeClr val="dk1"/>
                </a:solidFill>
                <a:latin typeface="Arial"/>
                <a:ea typeface="Arial"/>
              </a:rPr>
              <a:t>Partner: Newfields</a:t>
            </a:r>
            <a:endParaRPr b="0" lang="en-US" sz="1600" spc="-1" strike="noStrike">
              <a:solidFill>
                <a:srgbClr val="000000"/>
              </a:solidFill>
              <a:latin typeface="Arial"/>
            </a:endParaRPr>
          </a:p>
          <a:p>
            <a:pPr marL="457200" indent="0">
              <a:lnSpc>
                <a:spcPct val="115000"/>
              </a:lnSpc>
              <a:spcBef>
                <a:spcPts val="1199"/>
              </a:spcBef>
              <a:spcAft>
                <a:spcPts val="1199"/>
              </a:spcAft>
              <a:buNone/>
              <a:tabLst>
                <a:tab algn="l" pos="0"/>
              </a:tabLst>
            </a:pPr>
            <a:r>
              <a:rPr b="0" lang="en" sz="1600" spc="-1" strike="noStrike">
                <a:solidFill>
                  <a:schemeClr val="dk1"/>
                </a:solidFill>
                <a:latin typeface="Arial"/>
                <a:ea typeface="Arial"/>
              </a:rPr>
              <a:t>Responsibility: Subcontractor for Know Your River</a:t>
            </a:r>
            <a:endParaRPr b="0" lang="en-US" sz="1600" spc="-1" strike="noStrike">
              <a:solidFill>
                <a:srgbClr val="000000"/>
              </a:solidFill>
              <a:latin typeface="Arial"/>
            </a:endParaRPr>
          </a:p>
        </p:txBody>
      </p:sp>
      <p:pic>
        <p:nvPicPr>
          <p:cNvPr id="162" name="Google Shape;232;p38" descr=""/>
          <p:cNvPicPr/>
          <p:nvPr/>
        </p:nvPicPr>
        <p:blipFill>
          <a:blip r:embed="rId1"/>
          <a:stretch/>
        </p:blipFill>
        <p:spPr>
          <a:xfrm>
            <a:off x="6706800" y="1176120"/>
            <a:ext cx="954720" cy="719280"/>
          </a:xfrm>
          <a:prstGeom prst="rect">
            <a:avLst/>
          </a:prstGeom>
          <a:ln w="0">
            <a:noFill/>
          </a:ln>
        </p:spPr>
      </p:pic>
      <p:pic>
        <p:nvPicPr>
          <p:cNvPr id="163" name="Google Shape;233;p38" descr=""/>
          <p:cNvPicPr/>
          <p:nvPr/>
        </p:nvPicPr>
        <p:blipFill>
          <a:blip r:embed="rId2"/>
          <a:stretch/>
        </p:blipFill>
        <p:spPr>
          <a:xfrm>
            <a:off x="5798880" y="2928600"/>
            <a:ext cx="2840040" cy="719280"/>
          </a:xfrm>
          <a:prstGeom prst="rect">
            <a:avLst/>
          </a:prstGeom>
          <a:ln w="0">
            <a:noFill/>
          </a:ln>
        </p:spPr>
      </p:pic>
      <p:pic>
        <p:nvPicPr>
          <p:cNvPr id="164" name="Google Shape;234;p38" descr=""/>
          <p:cNvPicPr/>
          <p:nvPr/>
        </p:nvPicPr>
        <p:blipFill>
          <a:blip r:embed="rId3"/>
          <a:stretch/>
        </p:blipFill>
        <p:spPr>
          <a:xfrm>
            <a:off x="6095880" y="3886200"/>
            <a:ext cx="1199880" cy="119988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88000"/>
          </a:bodyPr>
          <a:p>
            <a:pPr indent="0">
              <a:lnSpc>
                <a:spcPct val="100000"/>
              </a:lnSpc>
              <a:buNone/>
              <a:tabLst>
                <a:tab algn="l" pos="0"/>
              </a:tabLst>
            </a:pPr>
            <a:r>
              <a:rPr b="0" lang="en" sz="2800" spc="-1" strike="noStrike">
                <a:solidFill>
                  <a:schemeClr val="dk1"/>
                </a:solidFill>
                <a:latin typeface="Arial"/>
                <a:ea typeface="Arial"/>
              </a:rPr>
              <a:t>Know Your River (KYR)</a:t>
            </a:r>
            <a:r>
              <a:rPr b="0" lang="en" sz="2650" spc="-1" strike="noStrike">
                <a:solidFill>
                  <a:schemeClr val="dk1"/>
                </a:solidFill>
                <a:latin typeface="Arial"/>
                <a:ea typeface="Arial"/>
              </a:rPr>
              <a:t> </a:t>
            </a:r>
            <a:r>
              <a:rPr b="0" lang="en" sz="2420" spc="-1" strike="noStrike">
                <a:solidFill>
                  <a:schemeClr val="dk1"/>
                </a:solidFill>
                <a:latin typeface="Arial"/>
                <a:ea typeface="Arial"/>
              </a:rPr>
              <a:t>Geographical Information System (GIS)</a:t>
            </a:r>
            <a:r>
              <a:rPr b="0" lang="en" sz="2210" spc="-1" strike="noStrike">
                <a:solidFill>
                  <a:schemeClr val="dk1"/>
                </a:solidFill>
                <a:latin typeface="Arial"/>
                <a:ea typeface="Arial"/>
              </a:rPr>
              <a:t> </a:t>
            </a:r>
            <a:r>
              <a:rPr b="0" lang="en" sz="2650" spc="-1" strike="noStrike">
                <a:solidFill>
                  <a:schemeClr val="dk1"/>
                </a:solidFill>
                <a:latin typeface="Arial"/>
                <a:ea typeface="Arial"/>
              </a:rPr>
              <a:t> </a:t>
            </a:r>
            <a:endParaRPr b="0" lang="en-US" sz="2650" spc="-1" strike="noStrike">
              <a:solidFill>
                <a:srgbClr val="000000"/>
              </a:solidFill>
              <a:latin typeface="Arial"/>
            </a:endParaRPr>
          </a:p>
        </p:txBody>
      </p:sp>
      <p:sp>
        <p:nvSpPr>
          <p:cNvPr id="166" name="PlaceHolder 2"/>
          <p:cNvSpPr>
            <a:spLocks noGrp="1"/>
          </p:cNvSpPr>
          <p:nvPr>
            <p:ph/>
          </p:nvPr>
        </p:nvSpPr>
        <p:spPr>
          <a:xfrm>
            <a:off x="348840" y="1113840"/>
            <a:ext cx="8520120" cy="4029480"/>
          </a:xfrm>
          <a:prstGeom prst="rect">
            <a:avLst/>
          </a:prstGeom>
          <a:noFill/>
          <a:ln w="0">
            <a:noFill/>
          </a:ln>
        </p:spPr>
        <p:txBody>
          <a:bodyPr tIns="91440" bIns="91440" anchor="t">
            <a:noAutofit/>
          </a:bodyPr>
          <a:p>
            <a:pPr indent="0">
              <a:lnSpc>
                <a:spcPct val="115000"/>
              </a:lnSpc>
              <a:buNone/>
              <a:tabLst>
                <a:tab algn="l" pos="0"/>
              </a:tabLst>
            </a:pPr>
            <a:r>
              <a:rPr b="0" lang="en" sz="1700" spc="-1" strike="noStrike">
                <a:solidFill>
                  <a:schemeClr val="dk1"/>
                </a:solidFill>
                <a:latin typeface="Arial"/>
                <a:ea typeface="Arial"/>
              </a:rPr>
              <a:t>Make much more accessible, with much easier reporting of new data:</a:t>
            </a:r>
            <a:endParaRPr b="0" lang="en-US" sz="1700" spc="-1" strike="noStrike">
              <a:solidFill>
                <a:srgbClr val="000000"/>
              </a:solidFill>
              <a:latin typeface="Arial"/>
            </a:endParaRPr>
          </a:p>
          <a:p>
            <a:pPr marL="457200" indent="-336600">
              <a:lnSpc>
                <a:spcPct val="115000"/>
              </a:lnSpc>
              <a:buClr>
                <a:srgbClr val="000000"/>
              </a:buClr>
              <a:buFont typeface="Arial"/>
              <a:buChar char="●"/>
              <a:tabLst>
                <a:tab algn="l" pos="0"/>
              </a:tabLst>
            </a:pPr>
            <a:r>
              <a:rPr b="0" lang="en" sz="1700" spc="-1" strike="noStrike">
                <a:solidFill>
                  <a:schemeClr val="dk1"/>
                </a:solidFill>
                <a:latin typeface="Arial"/>
                <a:ea typeface="Arial"/>
              </a:rPr>
              <a:t>Ongoing water quality testing results from multiple organizations</a:t>
            </a:r>
            <a:endParaRPr b="0" lang="en-US" sz="1700" spc="-1" strike="noStrike">
              <a:solidFill>
                <a:srgbClr val="000000"/>
              </a:solidFill>
              <a:latin typeface="Arial"/>
            </a:endParaRPr>
          </a:p>
          <a:p>
            <a:pPr marL="457200" indent="-336600">
              <a:lnSpc>
                <a:spcPct val="115000"/>
              </a:lnSpc>
              <a:buClr>
                <a:srgbClr val="000000"/>
              </a:buClr>
              <a:buFont typeface="Arial"/>
              <a:buChar char="●"/>
              <a:tabLst>
                <a:tab algn="l" pos="0"/>
              </a:tabLst>
            </a:pPr>
            <a:r>
              <a:rPr b="0" lang="en" sz="1700" spc="-1" strike="noStrike">
                <a:solidFill>
                  <a:schemeClr val="dk1"/>
                </a:solidFill>
                <a:latin typeface="Arial"/>
                <a:ea typeface="Arial"/>
              </a:rPr>
              <a:t>Rainfall data</a:t>
            </a:r>
            <a:endParaRPr b="0" lang="en-US" sz="1700" spc="-1" strike="noStrike">
              <a:solidFill>
                <a:srgbClr val="000000"/>
              </a:solidFill>
              <a:latin typeface="Arial"/>
            </a:endParaRPr>
          </a:p>
          <a:p>
            <a:pPr marL="457200" indent="-336600">
              <a:lnSpc>
                <a:spcPct val="115000"/>
              </a:lnSpc>
              <a:buClr>
                <a:srgbClr val="000000"/>
              </a:buClr>
              <a:buFont typeface="Arial"/>
              <a:buChar char="●"/>
              <a:tabLst>
                <a:tab algn="l" pos="0"/>
              </a:tabLst>
            </a:pPr>
            <a:r>
              <a:rPr b="0" lang="en" sz="1700" spc="-1" strike="noStrike">
                <a:solidFill>
                  <a:schemeClr val="dk1"/>
                </a:solidFill>
                <a:latin typeface="Arial"/>
                <a:ea typeface="Arial"/>
              </a:rPr>
              <a:t>Sewage spill reports, fish kills, TMDL stretches</a:t>
            </a:r>
            <a:endParaRPr b="0" lang="en-US" sz="1700" spc="-1" strike="noStrike">
              <a:solidFill>
                <a:srgbClr val="000000"/>
              </a:solidFill>
              <a:latin typeface="Arial"/>
            </a:endParaRPr>
          </a:p>
          <a:p>
            <a:pPr marL="457200" indent="-336600">
              <a:lnSpc>
                <a:spcPct val="115000"/>
              </a:lnSpc>
              <a:buClr>
                <a:srgbClr val="000000"/>
              </a:buClr>
              <a:buFont typeface="Arial"/>
              <a:buChar char="●"/>
              <a:tabLst>
                <a:tab algn="l" pos="0"/>
              </a:tabLst>
            </a:pPr>
            <a:r>
              <a:rPr b="0" lang="en" sz="1700" spc="-1" strike="noStrike">
                <a:solidFill>
                  <a:schemeClr val="dk1"/>
                </a:solidFill>
                <a:latin typeface="Arial"/>
                <a:ea typeface="Arial"/>
              </a:rPr>
              <a:t>Public access points (boat ramps, fishing spots, etc.)</a:t>
            </a:r>
            <a:endParaRPr b="0" lang="en-US" sz="1700" spc="-1" strike="noStrike">
              <a:solidFill>
                <a:srgbClr val="000000"/>
              </a:solidFill>
              <a:latin typeface="Arial"/>
            </a:endParaRPr>
          </a:p>
          <a:p>
            <a:pPr indent="0">
              <a:lnSpc>
                <a:spcPct val="115000"/>
              </a:lnSpc>
              <a:buNone/>
              <a:tabLst>
                <a:tab algn="l" pos="0"/>
              </a:tabLst>
            </a:pPr>
            <a:r>
              <a:rPr b="0" lang="en" sz="1700" spc="-1" strike="noStrike">
                <a:solidFill>
                  <a:schemeClr val="dk1"/>
                </a:solidFill>
                <a:latin typeface="Arial"/>
                <a:ea typeface="Arial"/>
              </a:rPr>
              <a:t>Helps predict </a:t>
            </a:r>
            <a:r>
              <a:rPr b="0" lang="en" sz="1700" spc="-1" strike="noStrike">
                <a:solidFill>
                  <a:schemeClr val="dk1"/>
                </a:solidFill>
                <a:highlight>
                  <a:srgbClr val="ffffff"/>
                </a:highlight>
                <a:latin typeface="Arial"/>
                <a:ea typeface="Arial"/>
              </a:rPr>
              <a:t>contamination sources</a:t>
            </a:r>
            <a:endParaRPr b="0" lang="en-US" sz="1700" spc="-1" strike="noStrike">
              <a:solidFill>
                <a:srgbClr val="000000"/>
              </a:solidFill>
              <a:latin typeface="Arial"/>
            </a:endParaRPr>
          </a:p>
          <a:p>
            <a:pPr marL="457200" indent="-336600">
              <a:lnSpc>
                <a:spcPct val="115000"/>
              </a:lnSpc>
              <a:buClr>
                <a:srgbClr val="000000"/>
              </a:buClr>
              <a:buFont typeface="Arial"/>
              <a:buChar char="●"/>
              <a:tabLst>
                <a:tab algn="l" pos="0"/>
              </a:tabLst>
            </a:pPr>
            <a:r>
              <a:rPr b="0" lang="en" sz="1700" spc="-1" strike="noStrike">
                <a:solidFill>
                  <a:schemeClr val="dk1"/>
                </a:solidFill>
                <a:highlight>
                  <a:srgbClr val="ffffff"/>
                </a:highlight>
                <a:latin typeface="Arial"/>
                <a:ea typeface="Arial"/>
              </a:rPr>
              <a:t>and how far and how fast contamination goes downstream,</a:t>
            </a:r>
            <a:endParaRPr b="0" lang="en-US" sz="1700" spc="-1" strike="noStrike">
              <a:solidFill>
                <a:srgbClr val="000000"/>
              </a:solidFill>
              <a:latin typeface="Arial"/>
            </a:endParaRPr>
          </a:p>
          <a:p>
            <a:pPr marL="457200" indent="-336600">
              <a:lnSpc>
                <a:spcPct val="115000"/>
              </a:lnSpc>
              <a:buClr>
                <a:srgbClr val="000000"/>
              </a:buClr>
              <a:buFont typeface="Arial"/>
              <a:buChar char="●"/>
              <a:tabLst>
                <a:tab algn="l" pos="0"/>
              </a:tabLst>
            </a:pPr>
            <a:r>
              <a:rPr b="0" lang="en" sz="1700" spc="-1" strike="noStrike">
                <a:solidFill>
                  <a:schemeClr val="dk1"/>
                </a:solidFill>
                <a:highlight>
                  <a:srgbClr val="ffffff"/>
                </a:highlight>
                <a:latin typeface="Arial"/>
                <a:ea typeface="Arial"/>
              </a:rPr>
              <a:t>so we can go catch it and test where it is.</a:t>
            </a:r>
            <a:endParaRPr b="0" lang="en-US" sz="1700" spc="-1" strike="noStrike">
              <a:solidFill>
                <a:srgbClr val="000000"/>
              </a:solidFill>
              <a:latin typeface="Arial"/>
            </a:endParaRPr>
          </a:p>
          <a:p>
            <a:pPr indent="0">
              <a:lnSpc>
                <a:spcPct val="115000"/>
              </a:lnSpc>
              <a:buNone/>
              <a:tabLst>
                <a:tab algn="l" pos="0"/>
              </a:tabLst>
            </a:pPr>
            <a:r>
              <a:rPr b="0" lang="en" sz="1700" spc="-1" strike="noStrike">
                <a:solidFill>
                  <a:schemeClr val="dk1"/>
                </a:solidFill>
                <a:highlight>
                  <a:srgbClr val="ffffff"/>
                </a:highlight>
                <a:latin typeface="Arial"/>
                <a:ea typeface="Arial"/>
              </a:rPr>
              <a:t>Will cover:</a:t>
            </a:r>
            <a:endParaRPr b="0" lang="en-US" sz="1700" spc="-1" strike="noStrike">
              <a:solidFill>
                <a:srgbClr val="000000"/>
              </a:solidFill>
              <a:latin typeface="Arial"/>
            </a:endParaRPr>
          </a:p>
          <a:p>
            <a:pPr marL="457200" indent="-336600">
              <a:lnSpc>
                <a:spcPct val="115000"/>
              </a:lnSpc>
              <a:buClr>
                <a:srgbClr val="000000"/>
              </a:buClr>
              <a:buFont typeface="Arial"/>
              <a:buChar char="●"/>
              <a:tabLst>
                <a:tab algn="l" pos="0"/>
              </a:tabLst>
            </a:pPr>
            <a:r>
              <a:rPr b="0" lang="en" sz="1700" spc="-1" strike="noStrike">
                <a:solidFill>
                  <a:schemeClr val="dk1"/>
                </a:solidFill>
                <a:latin typeface="Arial"/>
                <a:ea typeface="Arial"/>
              </a:rPr>
              <a:t>Valdosta MSA and Berrien County, plus:</a:t>
            </a:r>
            <a:endParaRPr b="0" lang="en-US" sz="1700" spc="-1" strike="noStrike">
              <a:solidFill>
                <a:srgbClr val="000000"/>
              </a:solidFill>
              <a:latin typeface="Arial"/>
            </a:endParaRPr>
          </a:p>
          <a:p>
            <a:pPr marL="457200" indent="-336600">
              <a:lnSpc>
                <a:spcPct val="115000"/>
              </a:lnSpc>
              <a:buClr>
                <a:srgbClr val="000000"/>
              </a:buClr>
              <a:buFont typeface="Arial"/>
              <a:buChar char="●"/>
              <a:tabLst>
                <a:tab algn="l" pos="0"/>
              </a:tabLst>
            </a:pPr>
            <a:r>
              <a:rPr b="0" lang="en" sz="1700" spc="-1" strike="noStrike">
                <a:solidFill>
                  <a:schemeClr val="dk1"/>
                </a:solidFill>
                <a:latin typeface="Arial"/>
                <a:ea typeface="Arial"/>
              </a:rPr>
              <a:t>background information for the entire Suwannee River Basin, including</a:t>
            </a:r>
            <a:endParaRPr b="0" lang="en-US" sz="1700" spc="-1" strike="noStrike">
              <a:solidFill>
                <a:srgbClr val="000000"/>
              </a:solidFill>
              <a:latin typeface="Arial"/>
            </a:endParaRPr>
          </a:p>
          <a:p>
            <a:pPr marL="457200" indent="-336600">
              <a:lnSpc>
                <a:spcPct val="115000"/>
              </a:lnSpc>
              <a:buClr>
                <a:srgbClr val="000000"/>
              </a:buClr>
              <a:buFont typeface="Arial"/>
              <a:buChar char="●"/>
              <a:tabLst>
                <a:tab algn="l" pos="0"/>
              </a:tabLst>
            </a:pPr>
            <a:r>
              <a:rPr b="0" lang="en" sz="1700" spc="-1" strike="noStrike">
                <a:solidFill>
                  <a:schemeClr val="dk1"/>
                </a:solidFill>
                <a:latin typeface="Arial"/>
                <a:ea typeface="Arial"/>
              </a:rPr>
              <a:t>watershed delineations, public landings, rainfall, wastewater permit locations, etc.</a:t>
            </a:r>
            <a:endParaRPr b="0" lang="en-US" sz="1700" spc="-1" strike="noStrike">
              <a:solidFill>
                <a:srgbClr val="000000"/>
              </a:solidFill>
              <a:latin typeface="Arial"/>
            </a:endParaRPr>
          </a:p>
        </p:txBody>
      </p:sp>
      <p:pic>
        <p:nvPicPr>
          <p:cNvPr id="167" name="Google Shape;241;p39" descr=""/>
          <p:cNvPicPr/>
          <p:nvPr/>
        </p:nvPicPr>
        <p:blipFill>
          <a:blip r:embed="rId1"/>
          <a:stretch/>
        </p:blipFill>
        <p:spPr>
          <a:xfrm>
            <a:off x="7718400" y="1017720"/>
            <a:ext cx="826200" cy="82620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3000"/>
          </a:bodyPr>
          <a:p>
            <a:pPr indent="0">
              <a:lnSpc>
                <a:spcPct val="100000"/>
              </a:lnSpc>
              <a:buNone/>
              <a:tabLst>
                <a:tab algn="l" pos="0"/>
              </a:tabLst>
            </a:pPr>
            <a:r>
              <a:rPr b="0" lang="en" sz="2800" spc="-1" strike="noStrike">
                <a:solidFill>
                  <a:schemeClr val="dk1"/>
                </a:solidFill>
                <a:latin typeface="Arial"/>
                <a:ea typeface="Arial"/>
              </a:rPr>
              <a:t>Questions and Contact</a:t>
            </a:r>
            <a:endParaRPr b="0" lang="en-US" sz="2800" spc="-1" strike="noStrike">
              <a:solidFill>
                <a:srgbClr val="000000"/>
              </a:solidFill>
              <a:latin typeface="Arial"/>
            </a:endParaRPr>
          </a:p>
        </p:txBody>
      </p:sp>
      <p:sp>
        <p:nvSpPr>
          <p:cNvPr id="169" name="PlaceHolder 2"/>
          <p:cNvSpPr>
            <a:spLocks noGrp="1"/>
          </p:cNvSpPr>
          <p:nvPr>
            <p:ph/>
          </p:nvPr>
        </p:nvSpPr>
        <p:spPr>
          <a:xfrm>
            <a:off x="380880" y="1092240"/>
            <a:ext cx="8520120" cy="3998520"/>
          </a:xfrm>
          <a:prstGeom prst="rect">
            <a:avLst/>
          </a:prstGeom>
          <a:noFill/>
          <a:ln w="0">
            <a:noFill/>
          </a:ln>
        </p:spPr>
        <p:txBody>
          <a:bodyPr tIns="91440" bIns="91440" anchor="t">
            <a:normAutofit fontScale="65000"/>
          </a:bodyPr>
          <a:p>
            <a:pPr indent="0">
              <a:lnSpc>
                <a:spcPct val="115000"/>
              </a:lnSpc>
              <a:buNone/>
              <a:tabLst>
                <a:tab algn="l" pos="0"/>
              </a:tabLst>
            </a:pPr>
            <a:r>
              <a:rPr b="1" lang="en" sz="3250" spc="-1" strike="noStrike">
                <a:solidFill>
                  <a:schemeClr val="dk1"/>
                </a:solidFill>
                <a:latin typeface="Arial"/>
                <a:ea typeface="Arial"/>
              </a:rPr>
              <a:t>Questions?</a:t>
            </a:r>
            <a:endParaRPr b="0" lang="en-US" sz="3250" spc="-1" strike="noStrike">
              <a:solidFill>
                <a:srgbClr val="000000"/>
              </a:solidFill>
              <a:latin typeface="Arial"/>
            </a:endParaRPr>
          </a:p>
          <a:p>
            <a:pPr indent="0">
              <a:lnSpc>
                <a:spcPct val="115000"/>
              </a:lnSpc>
              <a:spcBef>
                <a:spcPts val="1001"/>
              </a:spcBef>
              <a:buNone/>
              <a:tabLst>
                <a:tab algn="l" pos="0"/>
              </a:tabLst>
            </a:pPr>
            <a:r>
              <a:rPr b="0" lang="en" sz="3250" spc="-1" strike="noStrike">
                <a:solidFill>
                  <a:schemeClr val="dk1"/>
                </a:solidFill>
                <a:latin typeface="Arial"/>
                <a:ea typeface="Arial"/>
              </a:rPr>
              <a:t>John S. Quarterman, Suwannee Riverkeeper</a:t>
            </a:r>
            <a:endParaRPr b="0" lang="en-US" sz="3250" spc="-1" strike="noStrike">
              <a:solidFill>
                <a:srgbClr val="000000"/>
              </a:solidFill>
              <a:latin typeface="Arial"/>
            </a:endParaRPr>
          </a:p>
          <a:p>
            <a:pPr marL="475200" indent="0">
              <a:lnSpc>
                <a:spcPct val="115000"/>
              </a:lnSpc>
              <a:spcBef>
                <a:spcPts val="1001"/>
              </a:spcBef>
              <a:buNone/>
              <a:tabLst>
                <a:tab algn="l" pos="0"/>
              </a:tabLst>
            </a:pPr>
            <a:r>
              <a:rPr b="0" lang="en" sz="3250" spc="-1" strike="noStrike">
                <a:solidFill>
                  <a:schemeClr val="dk1"/>
                </a:solidFill>
                <a:latin typeface="Arial"/>
                <a:ea typeface="Arial"/>
              </a:rPr>
              <a:t>850-290-2350, 229-242-0102, 229-560-4317 (mobile)</a:t>
            </a:r>
            <a:endParaRPr b="0" lang="en-US" sz="3250" spc="-1" strike="noStrike">
              <a:solidFill>
                <a:srgbClr val="000000"/>
              </a:solidFill>
              <a:latin typeface="Arial"/>
            </a:endParaRPr>
          </a:p>
          <a:p>
            <a:pPr marL="475200" indent="0">
              <a:lnSpc>
                <a:spcPct val="115000"/>
              </a:lnSpc>
              <a:spcBef>
                <a:spcPts val="1001"/>
              </a:spcBef>
              <a:buNone/>
              <a:tabLst>
                <a:tab algn="l" pos="0"/>
              </a:tabLst>
            </a:pPr>
            <a:r>
              <a:rPr b="0" lang="en" sz="3250" spc="-1" strike="noStrike">
                <a:solidFill>
                  <a:schemeClr val="dk1"/>
                </a:solidFill>
                <a:latin typeface="Arial"/>
                <a:ea typeface="Arial"/>
              </a:rPr>
              <a:t>https://wwals.net</a:t>
            </a:r>
            <a:endParaRPr b="0" lang="en-US" sz="3250" spc="-1" strike="noStrike">
              <a:solidFill>
                <a:srgbClr val="000000"/>
              </a:solidFill>
              <a:latin typeface="Arial"/>
            </a:endParaRPr>
          </a:p>
          <a:p>
            <a:pPr marL="475200" indent="0">
              <a:lnSpc>
                <a:spcPct val="115000"/>
              </a:lnSpc>
              <a:spcBef>
                <a:spcPts val="1001"/>
              </a:spcBef>
              <a:buNone/>
              <a:tabLst>
                <a:tab algn="l" pos="0"/>
              </a:tabLst>
            </a:pPr>
            <a:r>
              <a:rPr b="0" lang="en" sz="3250" spc="-1" strike="noStrike">
                <a:solidFill>
                  <a:schemeClr val="dk1"/>
                </a:solidFill>
                <a:latin typeface="Arial"/>
                <a:ea typeface="Arial"/>
              </a:rPr>
              <a:t>WWALS Watershed Coalition, P.O. Box 88, Hahira, GA 31632</a:t>
            </a:r>
            <a:endParaRPr b="0" lang="en-US" sz="3250" spc="-1" strike="noStrike">
              <a:solidFill>
                <a:srgbClr val="000000"/>
              </a:solidFill>
              <a:latin typeface="Arial"/>
            </a:endParaRPr>
          </a:p>
          <a:p>
            <a:pPr indent="0">
              <a:lnSpc>
                <a:spcPct val="115000"/>
              </a:lnSpc>
              <a:spcBef>
                <a:spcPts val="1001"/>
              </a:spcBef>
              <a:buNone/>
              <a:tabLst>
                <a:tab algn="l" pos="0"/>
              </a:tabLst>
            </a:pPr>
            <a:r>
              <a:rPr b="0" lang="en" sz="3250" spc="-1" strike="noStrike">
                <a:solidFill>
                  <a:schemeClr val="dk1"/>
                </a:solidFill>
                <a:latin typeface="Arial"/>
                <a:ea typeface="Arial"/>
              </a:rPr>
              <a:t>Can Denizman, Professor of Geosciences, Valdosta State University</a:t>
            </a:r>
            <a:endParaRPr b="0" lang="en-US" sz="3250" spc="-1" strike="noStrike">
              <a:solidFill>
                <a:srgbClr val="000000"/>
              </a:solidFill>
              <a:latin typeface="Arial"/>
            </a:endParaRPr>
          </a:p>
          <a:p>
            <a:pPr marL="475200" indent="0">
              <a:lnSpc>
                <a:spcPct val="115000"/>
              </a:lnSpc>
              <a:spcBef>
                <a:spcPts val="1001"/>
              </a:spcBef>
              <a:buNone/>
              <a:tabLst>
                <a:tab algn="l" pos="0"/>
              </a:tabLst>
            </a:pPr>
            <a:r>
              <a:rPr b="0" lang="en" sz="3250" spc="-1" strike="noStrike">
                <a:solidFill>
                  <a:schemeClr val="accent2"/>
                </a:solidFill>
                <a:latin typeface="Arial"/>
                <a:ea typeface="Arial"/>
              </a:rPr>
              <a:t>229.249.2744</a:t>
            </a:r>
            <a:endParaRPr b="0" lang="en-US" sz="3250" spc="-1" strike="noStrike">
              <a:solidFill>
                <a:srgbClr val="000000"/>
              </a:solidFill>
              <a:latin typeface="Arial"/>
            </a:endParaRPr>
          </a:p>
          <a:p>
            <a:pPr marL="475200" indent="0">
              <a:lnSpc>
                <a:spcPct val="115000"/>
              </a:lnSpc>
              <a:spcBef>
                <a:spcPts val="1001"/>
              </a:spcBef>
              <a:spcAft>
                <a:spcPts val="1001"/>
              </a:spcAft>
              <a:buNone/>
              <a:tabLst>
                <a:tab algn="l" pos="0"/>
              </a:tabLst>
            </a:pPr>
            <a:r>
              <a:rPr b="0" lang="en" sz="3250" spc="-1" strike="noStrike" u="sng">
                <a:solidFill>
                  <a:schemeClr val="hlink"/>
                </a:solidFill>
                <a:highlight>
                  <a:srgbClr val="ffffff"/>
                </a:highlight>
                <a:uFillTx/>
                <a:latin typeface="Arial"/>
                <a:ea typeface="Arial"/>
                <a:hlinkClick r:id="rId1"/>
              </a:rPr>
              <a:t>cdenizma@valdosta.edu</a:t>
            </a:r>
            <a:endParaRPr b="0" lang="en-US" sz="3250" spc="-1" strike="noStrike">
              <a:solidFill>
                <a:srgbClr val="000000"/>
              </a:solidFill>
              <a:latin typeface="Arial"/>
            </a:endParaRPr>
          </a:p>
        </p:txBody>
      </p:sp>
      <p:pic>
        <p:nvPicPr>
          <p:cNvPr id="170" name="Google Shape;248;p40" descr=""/>
          <p:cNvPicPr/>
          <p:nvPr/>
        </p:nvPicPr>
        <p:blipFill>
          <a:blip r:embed="rId2"/>
          <a:stretch/>
        </p:blipFill>
        <p:spPr>
          <a:xfrm>
            <a:off x="5715000" y="880920"/>
            <a:ext cx="2840040" cy="719280"/>
          </a:xfrm>
          <a:prstGeom prst="rect">
            <a:avLst/>
          </a:prstGeom>
          <a:ln w="0">
            <a:noFill/>
          </a:ln>
        </p:spPr>
      </p:pic>
      <p:pic>
        <p:nvPicPr>
          <p:cNvPr id="171" name="Google Shape;249;p40" descr=""/>
          <p:cNvPicPr/>
          <p:nvPr/>
        </p:nvPicPr>
        <p:blipFill>
          <a:blip r:embed="rId3"/>
          <a:stretch/>
        </p:blipFill>
        <p:spPr>
          <a:xfrm>
            <a:off x="5487840" y="4071600"/>
            <a:ext cx="954720" cy="71928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3000"/>
          </a:bodyPr>
          <a:p>
            <a:pPr indent="0">
              <a:lnSpc>
                <a:spcPct val="100000"/>
              </a:lnSpc>
              <a:buNone/>
              <a:tabLst>
                <a:tab algn="l" pos="0"/>
              </a:tabLst>
            </a:pPr>
            <a:r>
              <a:rPr b="0" lang="en" sz="2800" spc="-1" strike="noStrike">
                <a:solidFill>
                  <a:schemeClr val="dk1"/>
                </a:solidFill>
                <a:latin typeface="Arial"/>
                <a:ea typeface="Arial"/>
              </a:rPr>
              <a:t>Meaning of the numbers</a:t>
            </a:r>
            <a:endParaRPr b="0" lang="en-US" sz="2800" spc="-1" strike="noStrike">
              <a:solidFill>
                <a:srgbClr val="000000"/>
              </a:solidFill>
              <a:latin typeface="Arial"/>
            </a:endParaRPr>
          </a:p>
        </p:txBody>
      </p:sp>
      <p:sp>
        <p:nvSpPr>
          <p:cNvPr id="96" name="PlaceHolder 2"/>
          <p:cNvSpPr>
            <a:spLocks noGrp="1"/>
          </p:cNvSpPr>
          <p:nvPr>
            <p:ph/>
          </p:nvPr>
        </p:nvSpPr>
        <p:spPr>
          <a:xfrm>
            <a:off x="365400" y="1171800"/>
            <a:ext cx="2884680" cy="3971520"/>
          </a:xfrm>
          <a:prstGeom prst="rect">
            <a:avLst/>
          </a:prstGeom>
          <a:noFill/>
          <a:ln w="0">
            <a:noFill/>
          </a:ln>
        </p:spPr>
        <p:txBody>
          <a:bodyPr tIns="91440" bIns="91440" anchor="t">
            <a:normAutofit fontScale="60000"/>
          </a:bodyPr>
          <a:p>
            <a:pPr indent="0">
              <a:lnSpc>
                <a:spcPct val="115000"/>
              </a:lnSpc>
              <a:buNone/>
              <a:tabLst>
                <a:tab algn="l" pos="0"/>
              </a:tabLst>
            </a:pPr>
            <a:r>
              <a:rPr b="0" lang="en" sz="2550" spc="-1" strike="noStrike">
                <a:solidFill>
                  <a:schemeClr val="dk1"/>
                </a:solidFill>
                <a:latin typeface="Arial"/>
                <a:ea typeface="Arial"/>
              </a:rPr>
              <a:t>Preferred: less than </a:t>
            </a:r>
            <a:r>
              <a:rPr b="0" lang="en" sz="2550" spc="-1" strike="noStrike">
                <a:solidFill>
                  <a:srgbClr val="38761d"/>
                </a:solidFill>
                <a:latin typeface="Arial"/>
                <a:ea typeface="Arial"/>
              </a:rPr>
              <a:t>126</a:t>
            </a:r>
            <a:endParaRPr b="0" lang="en-US" sz="2550" spc="-1" strike="noStrike">
              <a:solidFill>
                <a:srgbClr val="000000"/>
              </a:solidFill>
              <a:latin typeface="Arial"/>
            </a:endParaRPr>
          </a:p>
          <a:p>
            <a:pPr indent="0">
              <a:lnSpc>
                <a:spcPct val="115000"/>
              </a:lnSpc>
              <a:buNone/>
              <a:tabLst>
                <a:tab algn="l" pos="0"/>
              </a:tabLst>
            </a:pPr>
            <a:r>
              <a:rPr b="0" lang="en" sz="2550" spc="-1" strike="noStrike">
                <a:solidFill>
                  <a:schemeClr val="dk1"/>
                </a:solidFill>
                <a:latin typeface="Arial"/>
                <a:ea typeface="Arial"/>
              </a:rPr>
              <a:t>Bad single test: </a:t>
            </a:r>
            <a:r>
              <a:rPr b="1" lang="en" sz="2550" spc="-1" strike="noStrike">
                <a:solidFill>
                  <a:srgbClr val="ff0000"/>
                </a:solidFill>
                <a:latin typeface="Arial"/>
                <a:ea typeface="Arial"/>
              </a:rPr>
              <a:t>410</a:t>
            </a:r>
            <a:endParaRPr b="0" lang="en-US" sz="2550" spc="-1" strike="noStrike">
              <a:solidFill>
                <a:srgbClr val="000000"/>
              </a:solidFill>
              <a:latin typeface="Arial"/>
            </a:endParaRPr>
          </a:p>
          <a:p>
            <a:pPr indent="0">
              <a:lnSpc>
                <a:spcPct val="115000"/>
              </a:lnSpc>
              <a:buNone/>
              <a:tabLst>
                <a:tab algn="l" pos="0"/>
              </a:tabLst>
            </a:pPr>
            <a:r>
              <a:rPr b="0" lang="en" sz="2550" spc="-1" strike="noStrike">
                <a:solidFill>
                  <a:schemeClr val="dk1"/>
                </a:solidFill>
                <a:latin typeface="Arial"/>
                <a:ea typeface="Arial"/>
              </a:rPr>
              <a:t>Alert level: </a:t>
            </a:r>
            <a:r>
              <a:rPr b="1" lang="en" sz="2550" spc="-1" strike="noStrike">
                <a:solidFill>
                  <a:srgbClr val="ff00ff"/>
                </a:solidFill>
                <a:latin typeface="Arial"/>
                <a:ea typeface="Arial"/>
              </a:rPr>
              <a:t>1,000</a:t>
            </a:r>
            <a:endParaRPr b="0" lang="en-US" sz="2550" spc="-1" strike="noStrike">
              <a:solidFill>
                <a:srgbClr val="000000"/>
              </a:solidFill>
              <a:latin typeface="Arial"/>
            </a:endParaRPr>
          </a:p>
          <a:p>
            <a:pPr indent="0">
              <a:lnSpc>
                <a:spcPct val="115000"/>
              </a:lnSpc>
              <a:buNone/>
              <a:tabLst>
                <a:tab algn="l" pos="0"/>
              </a:tabLst>
            </a:pPr>
            <a:endParaRPr b="0" lang="en-US" sz="2140" spc="-1" strike="noStrike">
              <a:solidFill>
                <a:srgbClr val="000000"/>
              </a:solidFill>
              <a:latin typeface="Arial"/>
            </a:endParaRPr>
          </a:p>
          <a:p>
            <a:pPr indent="0">
              <a:lnSpc>
                <a:spcPct val="115000"/>
              </a:lnSpc>
              <a:buNone/>
              <a:tabLst>
                <a:tab algn="l" pos="0"/>
              </a:tabLst>
            </a:pPr>
            <a:r>
              <a:rPr b="0" lang="en" sz="2000" spc="-1" strike="noStrike">
                <a:solidFill>
                  <a:schemeClr val="dk1"/>
                </a:solidFill>
                <a:latin typeface="Arial"/>
                <a:ea typeface="Arial"/>
              </a:rPr>
              <a:t>Note shift to </a:t>
            </a:r>
            <a:r>
              <a:rPr b="0" i="1" lang="en" sz="2000" spc="-1" strike="noStrike">
                <a:solidFill>
                  <a:schemeClr val="dk1"/>
                </a:solidFill>
                <a:latin typeface="Arial"/>
                <a:ea typeface="Arial"/>
              </a:rPr>
              <a:t>E. coli</a:t>
            </a:r>
            <a:endParaRPr b="0" lang="en-US" sz="2000" spc="-1" strike="noStrike">
              <a:solidFill>
                <a:srgbClr val="000000"/>
              </a:solidFill>
              <a:latin typeface="Arial"/>
            </a:endParaRPr>
          </a:p>
          <a:p>
            <a:pPr indent="0">
              <a:lnSpc>
                <a:spcPct val="115000"/>
              </a:lnSpc>
              <a:buNone/>
              <a:tabLst>
                <a:tab algn="l" pos="0"/>
              </a:tabLst>
            </a:pPr>
            <a:r>
              <a:rPr b="0" lang="en" sz="2000" spc="-1" strike="noStrike">
                <a:solidFill>
                  <a:schemeClr val="dk1"/>
                </a:solidFill>
                <a:latin typeface="Arial"/>
                <a:ea typeface="Arial"/>
              </a:rPr>
              <a:t>from Fecal coliform.</a:t>
            </a:r>
            <a:endParaRPr b="0" lang="en-US" sz="2000" spc="-1" strike="noStrike">
              <a:solidFill>
                <a:srgbClr val="000000"/>
              </a:solidFill>
              <a:latin typeface="Arial"/>
            </a:endParaRPr>
          </a:p>
          <a:p>
            <a:pPr indent="0">
              <a:lnSpc>
                <a:spcPct val="115000"/>
              </a:lnSpc>
              <a:buNone/>
              <a:tabLst>
                <a:tab algn="l" pos="0"/>
              </a:tabLst>
            </a:pPr>
            <a:endParaRPr b="0" lang="en-US" sz="2000" spc="-1" strike="noStrike">
              <a:solidFill>
                <a:srgbClr val="000000"/>
              </a:solidFill>
              <a:latin typeface="Arial"/>
            </a:endParaRPr>
          </a:p>
          <a:p>
            <a:pPr indent="0">
              <a:lnSpc>
                <a:spcPct val="115000"/>
              </a:lnSpc>
              <a:buNone/>
              <a:tabLst>
                <a:tab algn="l" pos="0"/>
              </a:tabLst>
            </a:pPr>
            <a:r>
              <a:rPr b="0" lang="en" sz="2000" spc="-1" strike="noStrike">
                <a:solidFill>
                  <a:schemeClr val="dk1"/>
                </a:solidFill>
                <a:latin typeface="Arial"/>
                <a:ea typeface="Arial"/>
              </a:rPr>
              <a:t>Also, we have no non-recreation season in south Georgia.</a:t>
            </a:r>
            <a:endParaRPr b="0" lang="en-US" sz="2000" spc="-1" strike="noStrike">
              <a:solidFill>
                <a:srgbClr val="000000"/>
              </a:solidFill>
              <a:latin typeface="Arial"/>
            </a:endParaRPr>
          </a:p>
          <a:p>
            <a:pPr indent="0">
              <a:lnSpc>
                <a:spcPct val="100000"/>
              </a:lnSpc>
              <a:buNone/>
              <a:tabLst>
                <a:tab algn="l" pos="0"/>
              </a:tabLst>
            </a:pPr>
            <a:endParaRPr b="0" lang="en-US" sz="1100" spc="-1" strike="noStrike">
              <a:solidFill>
                <a:srgbClr val="000000"/>
              </a:solidFill>
              <a:latin typeface="Arial"/>
            </a:endParaRPr>
          </a:p>
          <a:p>
            <a:pPr indent="0">
              <a:lnSpc>
                <a:spcPct val="115000"/>
              </a:lnSpc>
              <a:buNone/>
              <a:tabLst>
                <a:tab algn="l" pos="0"/>
              </a:tabLst>
            </a:pPr>
            <a:endParaRPr b="0" lang="en-US" sz="1100" spc="-1" strike="noStrike">
              <a:solidFill>
                <a:srgbClr val="000000"/>
              </a:solidFill>
              <a:latin typeface="Arial"/>
            </a:endParaRPr>
          </a:p>
          <a:p>
            <a:pPr indent="0">
              <a:lnSpc>
                <a:spcPct val="115000"/>
              </a:lnSpc>
              <a:buNone/>
              <a:tabLst>
                <a:tab algn="l" pos="0"/>
              </a:tabLst>
            </a:pPr>
            <a:r>
              <a:rPr b="0" lang="en" sz="1530" spc="-1" strike="noStrike">
                <a:solidFill>
                  <a:schemeClr val="dk1"/>
                </a:solidFill>
                <a:latin typeface="Arial"/>
                <a:ea typeface="Arial"/>
              </a:rPr>
              <a:t>Adapted from: GA-EPD</a:t>
            </a:r>
            <a:endParaRPr b="0" lang="en-US" sz="1530" spc="-1" strike="noStrike">
              <a:solidFill>
                <a:srgbClr val="000000"/>
              </a:solidFill>
              <a:latin typeface="Arial"/>
            </a:endParaRPr>
          </a:p>
          <a:p>
            <a:pPr indent="0">
              <a:lnSpc>
                <a:spcPct val="115000"/>
              </a:lnSpc>
              <a:buNone/>
              <a:tabLst>
                <a:tab algn="l" pos="0"/>
              </a:tabLst>
            </a:pPr>
            <a:r>
              <a:rPr b="0" lang="en" sz="1530" spc="-1" strike="noStrike">
                <a:solidFill>
                  <a:schemeClr val="dk1"/>
                </a:solidFill>
                <a:latin typeface="Arial"/>
                <a:ea typeface="Arial"/>
              </a:rPr>
              <a:t>Bacteria Criteria for Drinking Water</a:t>
            </a:r>
            <a:endParaRPr b="0" lang="en-US" sz="1530" spc="-1" strike="noStrike">
              <a:solidFill>
                <a:srgbClr val="000000"/>
              </a:solidFill>
              <a:latin typeface="Arial"/>
            </a:endParaRPr>
          </a:p>
          <a:p>
            <a:pPr indent="0">
              <a:lnSpc>
                <a:spcPct val="115000"/>
              </a:lnSpc>
              <a:buNone/>
              <a:tabLst>
                <a:tab algn="l" pos="0"/>
              </a:tabLst>
            </a:pPr>
            <a:r>
              <a:rPr b="0" lang="en" sz="1530" spc="-1" strike="noStrike">
                <a:solidFill>
                  <a:schemeClr val="dk1"/>
                </a:solidFill>
                <a:latin typeface="Arial"/>
                <a:ea typeface="Arial"/>
              </a:rPr>
              <a:t> </a:t>
            </a:r>
            <a:r>
              <a:rPr b="0" lang="en" sz="1530" spc="-1" strike="noStrike">
                <a:solidFill>
                  <a:schemeClr val="dk1"/>
                </a:solidFill>
                <a:latin typeface="Arial"/>
                <a:ea typeface="Arial"/>
              </a:rPr>
              <a:t>and Fishing Designated Uses</a:t>
            </a:r>
            <a:endParaRPr b="0" lang="en-US" sz="1530" spc="-1" strike="noStrike">
              <a:solidFill>
                <a:srgbClr val="000000"/>
              </a:solidFill>
              <a:latin typeface="Arial"/>
            </a:endParaRPr>
          </a:p>
          <a:p>
            <a:pPr indent="0">
              <a:lnSpc>
                <a:spcPct val="115000"/>
              </a:lnSpc>
              <a:buNone/>
              <a:tabLst>
                <a:tab algn="l" pos="0"/>
              </a:tabLst>
            </a:pPr>
            <a:r>
              <a:rPr b="0" lang="en" sz="1530" spc="-1" strike="noStrike">
                <a:solidFill>
                  <a:schemeClr val="dk1"/>
                </a:solidFill>
                <a:latin typeface="Arial"/>
                <a:ea typeface="Arial"/>
              </a:rPr>
              <a:t>Technical Support Document</a:t>
            </a:r>
            <a:endParaRPr b="0" lang="en-US" sz="1530" spc="-1" strike="noStrike">
              <a:solidFill>
                <a:srgbClr val="000000"/>
              </a:solidFill>
              <a:latin typeface="Arial"/>
            </a:endParaRPr>
          </a:p>
          <a:p>
            <a:pPr indent="0">
              <a:lnSpc>
                <a:spcPct val="115000"/>
              </a:lnSpc>
              <a:buNone/>
              <a:tabLst>
                <a:tab algn="l" pos="0"/>
              </a:tabLst>
            </a:pPr>
            <a:r>
              <a:rPr b="0" lang="en" sz="1530" spc="-1" strike="noStrike">
                <a:solidFill>
                  <a:schemeClr val="dk1"/>
                </a:solidFill>
                <a:latin typeface="Arial"/>
                <a:ea typeface="Arial"/>
              </a:rPr>
              <a:t> </a:t>
            </a:r>
            <a:r>
              <a:rPr b="0" lang="en" sz="1530" spc="-1" strike="noStrike">
                <a:solidFill>
                  <a:schemeClr val="dk1"/>
                </a:solidFill>
                <a:latin typeface="Arial"/>
                <a:ea typeface="Arial"/>
              </a:rPr>
              <a:t>for the Proposed Criteria</a:t>
            </a:r>
            <a:endParaRPr b="0" lang="en-US" sz="1530" spc="-1" strike="noStrike">
              <a:solidFill>
                <a:srgbClr val="000000"/>
              </a:solidFill>
              <a:latin typeface="Arial"/>
            </a:endParaRPr>
          </a:p>
          <a:p>
            <a:pPr indent="0">
              <a:lnSpc>
                <a:spcPct val="115000"/>
              </a:lnSpc>
              <a:buNone/>
              <a:tabLst>
                <a:tab algn="l" pos="0"/>
              </a:tabLst>
            </a:pPr>
            <a:r>
              <a:rPr b="0" lang="en" sz="1530" spc="-1" strike="noStrike">
                <a:solidFill>
                  <a:schemeClr val="dk1"/>
                </a:solidFill>
                <a:latin typeface="Arial"/>
                <a:ea typeface="Arial"/>
              </a:rPr>
              <a:t> </a:t>
            </a:r>
            <a:r>
              <a:rPr b="0" lang="en" sz="1530" spc="-1" strike="noStrike">
                <a:solidFill>
                  <a:schemeClr val="dk1"/>
                </a:solidFill>
                <a:latin typeface="Arial"/>
                <a:ea typeface="Arial"/>
              </a:rPr>
              <a:t>to Protect Secondary Recreators</a:t>
            </a:r>
            <a:endParaRPr b="0" lang="en-US" sz="1530" spc="-1" strike="noStrike">
              <a:solidFill>
                <a:srgbClr val="000000"/>
              </a:solidFill>
              <a:latin typeface="Arial"/>
            </a:endParaRPr>
          </a:p>
          <a:p>
            <a:pPr indent="0">
              <a:lnSpc>
                <a:spcPct val="115000"/>
              </a:lnSpc>
              <a:buNone/>
              <a:tabLst>
                <a:tab algn="l" pos="0"/>
              </a:tabLst>
            </a:pPr>
            <a:r>
              <a:rPr b="0" lang="en" sz="1530" spc="-1" strike="noStrike">
                <a:solidFill>
                  <a:schemeClr val="dk1"/>
                </a:solidFill>
                <a:latin typeface="Arial"/>
                <a:ea typeface="Arial"/>
              </a:rPr>
              <a:t>Elizabeth A. Booth, Ph.D., P.E.</a:t>
            </a:r>
            <a:endParaRPr b="0" lang="en-US" sz="1530" spc="-1" strike="noStrike">
              <a:solidFill>
                <a:srgbClr val="000000"/>
              </a:solidFill>
              <a:latin typeface="Arial"/>
            </a:endParaRPr>
          </a:p>
          <a:p>
            <a:pPr indent="0">
              <a:lnSpc>
                <a:spcPct val="115000"/>
              </a:lnSpc>
              <a:buNone/>
              <a:tabLst>
                <a:tab algn="l" pos="0"/>
              </a:tabLst>
            </a:pPr>
            <a:r>
              <a:rPr b="0" lang="en" sz="1530" spc="-1" strike="noStrike">
                <a:solidFill>
                  <a:schemeClr val="dk1"/>
                </a:solidFill>
                <a:latin typeface="Arial"/>
                <a:ea typeface="Arial"/>
              </a:rPr>
              <a:t> </a:t>
            </a:r>
            <a:r>
              <a:rPr b="0" lang="en" sz="1530" spc="-1" strike="noStrike">
                <a:solidFill>
                  <a:schemeClr val="dk1"/>
                </a:solidFill>
                <a:latin typeface="Arial"/>
                <a:ea typeface="Arial"/>
              </a:rPr>
              <a:t>and Victoria A. Adams 8/30/2018</a:t>
            </a:r>
            <a:endParaRPr b="0" lang="en-US" sz="1530" spc="-1" strike="noStrike">
              <a:solidFill>
                <a:srgbClr val="000000"/>
              </a:solidFill>
              <a:latin typeface="Arial"/>
            </a:endParaRPr>
          </a:p>
          <a:p>
            <a:pPr indent="0">
              <a:lnSpc>
                <a:spcPct val="115000"/>
              </a:lnSpc>
              <a:buNone/>
              <a:tabLst>
                <a:tab algn="l" pos="0"/>
              </a:tabLst>
            </a:pPr>
            <a:r>
              <a:rPr b="0" lang="en" sz="1530" spc="-1" strike="noStrike">
                <a:solidFill>
                  <a:schemeClr val="dk1"/>
                </a:solidFill>
                <a:latin typeface="Arial"/>
                <a:ea typeface="Arial"/>
              </a:rPr>
              <a:t>Page 11, Table 3-1.</a:t>
            </a:r>
            <a:endParaRPr b="0" lang="en-US" sz="1530" spc="-1" strike="noStrike">
              <a:solidFill>
                <a:srgbClr val="000000"/>
              </a:solidFill>
              <a:latin typeface="Arial"/>
            </a:endParaRPr>
          </a:p>
          <a:p>
            <a:pPr indent="0">
              <a:lnSpc>
                <a:spcPct val="115000"/>
              </a:lnSpc>
              <a:buNone/>
              <a:tabLst>
                <a:tab algn="l" pos="0"/>
              </a:tabLst>
            </a:pPr>
            <a:r>
              <a:rPr b="0" lang="en" sz="1530" spc="-1" strike="noStrike">
                <a:solidFill>
                  <a:schemeClr val="dk1"/>
                </a:solidFill>
                <a:latin typeface="Arial"/>
                <a:ea typeface="Arial"/>
              </a:rPr>
              <a:t> </a:t>
            </a:r>
            <a:r>
              <a:rPr b="0" lang="en" sz="1530" spc="-1" strike="noStrike">
                <a:solidFill>
                  <a:schemeClr val="dk1"/>
                </a:solidFill>
                <a:latin typeface="Arial"/>
                <a:ea typeface="Arial"/>
              </a:rPr>
              <a:t>Proposed Bacteria Criteria</a:t>
            </a:r>
            <a:endParaRPr b="0" lang="en-US" sz="1530" spc="-1" strike="noStrike">
              <a:solidFill>
                <a:srgbClr val="000000"/>
              </a:solidFill>
              <a:latin typeface="Arial"/>
            </a:endParaRPr>
          </a:p>
        </p:txBody>
      </p:sp>
      <p:pic>
        <p:nvPicPr>
          <p:cNvPr id="97" name="Google Shape;75;p15" descr=""/>
          <p:cNvPicPr/>
          <p:nvPr/>
        </p:nvPicPr>
        <p:blipFill>
          <a:blip r:embed="rId1"/>
          <a:stretch/>
        </p:blipFill>
        <p:spPr>
          <a:xfrm>
            <a:off x="3158640" y="1017720"/>
            <a:ext cx="5613840" cy="40201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PlaceHolder 1"/>
          <p:cNvSpPr>
            <a:spLocks noGrp="1"/>
          </p:cNvSpPr>
          <p:nvPr>
            <p:ph type="title"/>
          </p:nvPr>
        </p:nvSpPr>
        <p:spPr>
          <a:xfrm>
            <a:off x="311760" y="293760"/>
            <a:ext cx="8520120" cy="966600"/>
          </a:xfrm>
          <a:prstGeom prst="rect">
            <a:avLst/>
          </a:prstGeom>
          <a:noFill/>
          <a:ln w="0">
            <a:noFill/>
          </a:ln>
        </p:spPr>
        <p:txBody>
          <a:bodyPr tIns="91440" bIns="91440" anchor="t">
            <a:normAutofit fontScale="82000"/>
          </a:bodyPr>
          <a:p>
            <a:pPr indent="0">
              <a:lnSpc>
                <a:spcPct val="115000"/>
              </a:lnSpc>
              <a:spcAft>
                <a:spcPts val="1001"/>
              </a:spcAft>
              <a:buNone/>
              <a:tabLst>
                <a:tab algn="l" pos="0"/>
              </a:tabLst>
            </a:pPr>
            <a:r>
              <a:rPr b="0" lang="en" sz="2800" spc="-1" strike="noStrike">
                <a:solidFill>
                  <a:schemeClr val="dk1"/>
                </a:solidFill>
                <a:latin typeface="Arial"/>
                <a:ea typeface="Arial"/>
              </a:rPr>
              <a:t>Nobody wants to fish, swim, or boat in water with fecal contamination.</a:t>
            </a:r>
            <a:r>
              <a:rPr b="0" lang="en" sz="1800" spc="-1" strike="noStrike">
                <a:solidFill>
                  <a:schemeClr val="dk1"/>
                </a:solidFill>
                <a:latin typeface="Arial"/>
                <a:ea typeface="Arial"/>
              </a:rPr>
              <a:t> </a:t>
            </a:r>
            <a:endParaRPr b="0" lang="en-US" sz="1800" spc="-1" strike="noStrike">
              <a:solidFill>
                <a:srgbClr val="000000"/>
              </a:solidFill>
              <a:latin typeface="Arial"/>
            </a:endParaRPr>
          </a:p>
        </p:txBody>
      </p:sp>
      <p:sp>
        <p:nvSpPr>
          <p:cNvPr id="99" name="PlaceHolder 2"/>
          <p:cNvSpPr>
            <a:spLocks noGrp="1"/>
          </p:cNvSpPr>
          <p:nvPr>
            <p:ph/>
          </p:nvPr>
        </p:nvSpPr>
        <p:spPr>
          <a:xfrm>
            <a:off x="311760" y="1417320"/>
            <a:ext cx="8520120" cy="3203280"/>
          </a:xfrm>
          <a:prstGeom prst="rect">
            <a:avLst/>
          </a:prstGeom>
          <a:noFill/>
          <a:ln w="0">
            <a:noFill/>
          </a:ln>
        </p:spPr>
        <p:txBody>
          <a:bodyPr tIns="91440" bIns="91440" anchor="t">
            <a:normAutofit/>
          </a:bodyPr>
          <a:p>
            <a:pPr indent="0">
              <a:lnSpc>
                <a:spcPct val="115000"/>
              </a:lnSpc>
              <a:buNone/>
              <a:tabLst>
                <a:tab algn="l" pos="0"/>
              </a:tabLst>
            </a:pPr>
            <a:r>
              <a:rPr b="0" lang="en" sz="1900" spc="-1" strike="noStrike">
                <a:solidFill>
                  <a:schemeClr val="dk1"/>
                </a:solidFill>
                <a:latin typeface="Arial"/>
                <a:ea typeface="Arial"/>
              </a:rPr>
              <a:t>Valdosta, Lowndes, Berrien, Lanier Counties, others, promoting Eco-Tourism</a:t>
            </a:r>
            <a:endParaRPr b="0" lang="en-US" sz="1900" spc="-1" strike="noStrike">
              <a:solidFill>
                <a:srgbClr val="000000"/>
              </a:solidFill>
              <a:latin typeface="Arial"/>
            </a:endParaRPr>
          </a:p>
          <a:p>
            <a:pPr indent="0">
              <a:lnSpc>
                <a:spcPct val="115000"/>
              </a:lnSpc>
              <a:buNone/>
              <a:tabLst>
                <a:tab algn="l" pos="0"/>
              </a:tabLst>
            </a:pPr>
            <a:r>
              <a:rPr b="0" lang="en" sz="1800" spc="-1" strike="noStrike">
                <a:solidFill>
                  <a:schemeClr val="dk1"/>
                </a:solidFill>
                <a:latin typeface="Arial"/>
                <a:ea typeface="Arial"/>
              </a:rPr>
              <a:t>Mayor and Chairman’s Paddle in affected stretch of the Withlacoochee River</a:t>
            </a:r>
            <a:endParaRPr b="0" lang="en-US" sz="1800" spc="-1" strike="noStrike">
              <a:solidFill>
                <a:srgbClr val="000000"/>
              </a:solidFill>
              <a:latin typeface="Arial"/>
            </a:endParaRPr>
          </a:p>
          <a:p>
            <a:pPr indent="0">
              <a:lnSpc>
                <a:spcPct val="115000"/>
              </a:lnSpc>
              <a:spcBef>
                <a:spcPts val="1199"/>
              </a:spcBef>
              <a:spcAft>
                <a:spcPts val="1199"/>
              </a:spcAft>
              <a:buNone/>
              <a:tabLst>
                <a:tab algn="l" pos="0"/>
              </a:tabLst>
            </a:pPr>
            <a:endParaRPr b="0" lang="en-US" sz="1800" spc="-1" strike="noStrike">
              <a:solidFill>
                <a:srgbClr val="000000"/>
              </a:solidFill>
              <a:latin typeface="Arial"/>
            </a:endParaRPr>
          </a:p>
        </p:txBody>
      </p:sp>
      <p:pic>
        <p:nvPicPr>
          <p:cNvPr id="100" name="Google Shape;82;p16" descr=""/>
          <p:cNvPicPr/>
          <p:nvPr/>
        </p:nvPicPr>
        <p:blipFill>
          <a:blip r:embed="rId1"/>
          <a:stretch/>
        </p:blipFill>
        <p:spPr>
          <a:xfrm>
            <a:off x="1714680" y="2286000"/>
            <a:ext cx="5714640" cy="27046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PlaceHolder 1"/>
          <p:cNvSpPr>
            <a:spLocks noGrp="1"/>
          </p:cNvSpPr>
          <p:nvPr>
            <p:ph type="title"/>
          </p:nvPr>
        </p:nvSpPr>
        <p:spPr>
          <a:xfrm>
            <a:off x="311760" y="444960"/>
            <a:ext cx="8520120" cy="572400"/>
          </a:xfrm>
          <a:prstGeom prst="rect">
            <a:avLst/>
          </a:prstGeom>
          <a:noFill/>
          <a:ln w="0">
            <a:noFill/>
          </a:ln>
        </p:spPr>
        <p:txBody>
          <a:bodyPr tIns="91440" bIns="91440" anchor="t">
            <a:noAutofit/>
          </a:bodyPr>
          <a:p>
            <a:pPr indent="0">
              <a:lnSpc>
                <a:spcPct val="115000"/>
              </a:lnSpc>
              <a:buNone/>
              <a:tabLst>
                <a:tab algn="l" pos="0"/>
              </a:tabLst>
            </a:pPr>
            <a:r>
              <a:rPr b="0" lang="en" sz="2500" spc="-1" strike="noStrike">
                <a:solidFill>
                  <a:schemeClr val="dk1"/>
                </a:solidFill>
                <a:latin typeface="Arial"/>
                <a:ea typeface="Arial"/>
              </a:rPr>
              <a:t>Nobody wants their well contaminated </a:t>
            </a:r>
            <a:endParaRPr b="0" lang="en-US" sz="2500" spc="-1" strike="noStrike">
              <a:solidFill>
                <a:srgbClr val="000000"/>
              </a:solidFill>
              <a:latin typeface="Arial"/>
            </a:endParaRPr>
          </a:p>
          <a:p>
            <a:pPr indent="0">
              <a:lnSpc>
                <a:spcPct val="115000"/>
              </a:lnSpc>
              <a:spcBef>
                <a:spcPts val="1001"/>
              </a:spcBef>
              <a:spcAft>
                <a:spcPts val="1001"/>
              </a:spcAft>
              <a:buNone/>
              <a:tabLst>
                <a:tab algn="l" pos="0"/>
              </a:tabLst>
            </a:pPr>
            <a:r>
              <a:rPr b="0" lang="en" sz="2500" spc="-1" strike="noStrike">
                <a:solidFill>
                  <a:schemeClr val="dk1"/>
                </a:solidFill>
                <a:latin typeface="Arial"/>
                <a:ea typeface="Arial"/>
              </a:rPr>
              <a:t>by river water leaching through the soil.</a:t>
            </a:r>
            <a:endParaRPr b="0" lang="en-US" sz="2500" spc="-1" strike="noStrike">
              <a:solidFill>
                <a:srgbClr val="000000"/>
              </a:solidFill>
              <a:latin typeface="Arial"/>
            </a:endParaRPr>
          </a:p>
        </p:txBody>
      </p:sp>
      <p:sp>
        <p:nvSpPr>
          <p:cNvPr id="102" name="PlaceHolder 2"/>
          <p:cNvSpPr>
            <a:spLocks noGrp="1"/>
          </p:cNvSpPr>
          <p:nvPr>
            <p:ph/>
          </p:nvPr>
        </p:nvSpPr>
        <p:spPr>
          <a:xfrm>
            <a:off x="311760" y="1635120"/>
            <a:ext cx="4870440" cy="4119120"/>
          </a:xfrm>
          <a:prstGeom prst="rect">
            <a:avLst/>
          </a:prstGeom>
          <a:noFill/>
          <a:ln w="0">
            <a:noFill/>
          </a:ln>
        </p:spPr>
        <p:txBody>
          <a:bodyPr tIns="91440" bIns="91440" anchor="t">
            <a:normAutofit/>
          </a:bodyPr>
          <a:p>
            <a:pPr indent="0">
              <a:lnSpc>
                <a:spcPct val="115000"/>
              </a:lnSpc>
              <a:buNone/>
              <a:tabLst>
                <a:tab algn="l" pos="0"/>
              </a:tabLst>
            </a:pPr>
            <a:r>
              <a:rPr b="0" lang="en" sz="1700" spc="-1" strike="noStrike">
                <a:solidFill>
                  <a:schemeClr val="dk1"/>
                </a:solidFill>
                <a:highlight>
                  <a:srgbClr val="ffffff"/>
                </a:highlight>
                <a:latin typeface="Arial"/>
                <a:ea typeface="Arial"/>
              </a:rPr>
              <a:t>Shadrick Sink west of the Withlacoochee River leaks river water east under the river for miles.</a:t>
            </a:r>
            <a:endParaRPr b="0" lang="en-US" sz="1700" spc="-1" strike="noStrike">
              <a:solidFill>
                <a:srgbClr val="000000"/>
              </a:solidFill>
              <a:latin typeface="Arial"/>
            </a:endParaRPr>
          </a:p>
          <a:p>
            <a:pPr indent="0">
              <a:lnSpc>
                <a:spcPct val="115000"/>
              </a:lnSpc>
              <a:spcBef>
                <a:spcPts val="1001"/>
              </a:spcBef>
              <a:buNone/>
              <a:tabLst>
                <a:tab algn="l" pos="0"/>
              </a:tabLst>
            </a:pPr>
            <a:r>
              <a:rPr b="0" lang="en" sz="1700" spc="-1" strike="noStrike">
                <a:solidFill>
                  <a:schemeClr val="dk1"/>
                </a:solidFill>
                <a:highlight>
                  <a:srgbClr val="ffffff"/>
                </a:highlight>
                <a:latin typeface="Arial"/>
                <a:ea typeface="Arial"/>
              </a:rPr>
              <a:t>Valdosta sunk its wells deeper to get under the river water, avoiding expensive treatment.</a:t>
            </a:r>
            <a:endParaRPr b="0" lang="en-US" sz="1700" spc="-1" strike="noStrike">
              <a:solidFill>
                <a:srgbClr val="000000"/>
              </a:solidFill>
              <a:latin typeface="Arial"/>
            </a:endParaRPr>
          </a:p>
          <a:p>
            <a:pPr indent="0">
              <a:lnSpc>
                <a:spcPct val="115000"/>
              </a:lnSpc>
              <a:buNone/>
              <a:tabLst>
                <a:tab algn="l" pos="0"/>
              </a:tabLst>
            </a:pPr>
            <a:endParaRPr b="0" lang="en-US" sz="1100" spc="-1" strike="noStrike">
              <a:solidFill>
                <a:srgbClr val="000000"/>
              </a:solidFill>
              <a:latin typeface="Arial"/>
            </a:endParaRPr>
          </a:p>
          <a:p>
            <a:pPr indent="0">
              <a:lnSpc>
                <a:spcPct val="115000"/>
              </a:lnSpc>
              <a:buNone/>
              <a:tabLst>
                <a:tab algn="l" pos="0"/>
              </a:tabLst>
            </a:pPr>
            <a:r>
              <a:rPr b="0" lang="en" sz="1100" spc="-1" strike="noStrike">
                <a:solidFill>
                  <a:schemeClr val="dk1"/>
                </a:solidFill>
                <a:highlight>
                  <a:srgbClr val="ffffff"/>
                </a:highlight>
                <a:latin typeface="Arial"/>
                <a:ea typeface="Arial"/>
              </a:rPr>
              <a:t>In Sustainability of Ground-water Resources, </a:t>
            </a:r>
            <a:endParaRPr b="0" lang="en-US" sz="1100" spc="-1" strike="noStrike">
              <a:solidFill>
                <a:srgbClr val="000000"/>
              </a:solidFill>
              <a:latin typeface="Arial"/>
            </a:endParaRPr>
          </a:p>
          <a:p>
            <a:pPr indent="0">
              <a:lnSpc>
                <a:spcPct val="115000"/>
              </a:lnSpc>
              <a:buNone/>
              <a:tabLst>
                <a:tab algn="l" pos="0"/>
              </a:tabLst>
            </a:pPr>
            <a:r>
              <a:rPr b="0" lang="en" sz="1100" spc="-1" strike="noStrike">
                <a:solidFill>
                  <a:schemeClr val="dk1"/>
                </a:solidFill>
                <a:highlight>
                  <a:srgbClr val="ffffff"/>
                </a:highlight>
                <a:latin typeface="Arial"/>
                <a:ea typeface="Arial"/>
              </a:rPr>
              <a:t>by William M. Alley Thomas E. Reilly O. Lehn Franke, 1 January 1999,</a:t>
            </a:r>
            <a:endParaRPr b="0" lang="en-US" sz="1100" spc="-1" strike="noStrike">
              <a:solidFill>
                <a:srgbClr val="000000"/>
              </a:solidFill>
              <a:latin typeface="Arial"/>
            </a:endParaRPr>
          </a:p>
          <a:p>
            <a:pPr indent="0">
              <a:lnSpc>
                <a:spcPct val="115000"/>
              </a:lnSpc>
              <a:buNone/>
              <a:tabLst>
                <a:tab algn="l" pos="0"/>
              </a:tabLst>
            </a:pPr>
            <a:r>
              <a:rPr b="0" lang="en" sz="1100" spc="-1" strike="noStrike">
                <a:solidFill>
                  <a:schemeClr val="dk1"/>
                </a:solidFill>
                <a:highlight>
                  <a:srgbClr val="ffffff"/>
                </a:highlight>
                <a:latin typeface="Arial"/>
                <a:ea typeface="Arial"/>
              </a:rPr>
              <a:t>U.S. Department of the Interior, U.S. Geological Survey – Publisher, </a:t>
            </a:r>
            <a:endParaRPr b="0" lang="en-US" sz="1100" spc="-1" strike="noStrike">
              <a:solidFill>
                <a:srgbClr val="000000"/>
              </a:solidFill>
              <a:latin typeface="Arial"/>
            </a:endParaRPr>
          </a:p>
          <a:p>
            <a:pPr indent="0">
              <a:lnSpc>
                <a:spcPct val="115000"/>
              </a:lnSpc>
              <a:buNone/>
              <a:tabLst>
                <a:tab algn="l" pos="0"/>
              </a:tabLst>
            </a:pPr>
            <a:r>
              <a:rPr b="0" lang="en" sz="1100" spc="-1" strike="noStrike" u="sng">
                <a:solidFill>
                  <a:schemeClr val="hlink"/>
                </a:solidFill>
                <a:highlight>
                  <a:srgbClr val="ffffff"/>
                </a:highlight>
                <a:uFillTx/>
                <a:latin typeface="Arial"/>
                <a:ea typeface="Arial"/>
                <a:hlinkClick r:id="rId1"/>
              </a:rPr>
              <a:t>http://pubs.usgs.gov/circ/circ1186/</a:t>
            </a:r>
            <a:r>
              <a:rPr b="0" lang="en" sz="1100" spc="-1" strike="noStrike">
                <a:solidFill>
                  <a:schemeClr val="dk1"/>
                </a:solidFill>
                <a:highlight>
                  <a:srgbClr val="ffffff"/>
                </a:highlight>
                <a:latin typeface="Arial"/>
                <a:ea typeface="Arial"/>
              </a:rPr>
              <a:t> in </a:t>
            </a:r>
            <a:r>
              <a:rPr b="0" lang="en" sz="1100" spc="-1" strike="noStrike" u="sng">
                <a:solidFill>
                  <a:srgbClr val="21759b"/>
                </a:solidFill>
                <a:highlight>
                  <a:srgbClr val="ffffff"/>
                </a:highlight>
                <a:uFillTx/>
                <a:latin typeface="Arial"/>
                <a:ea typeface="Arial"/>
                <a:hlinkClick r:id="rId2"/>
              </a:rPr>
              <a:t>Box E on Page 63</a:t>
            </a:r>
            <a:r>
              <a:rPr b="0" lang="en" sz="1100" spc="-1" strike="noStrike" u="sng">
                <a:solidFill>
                  <a:schemeClr val="dk1"/>
                </a:solidFill>
                <a:highlight>
                  <a:srgbClr val="ffffff"/>
                </a:highlight>
                <a:uFillTx/>
                <a:latin typeface="Arial"/>
                <a:ea typeface="Arial"/>
              </a:rPr>
              <a:t> </a:t>
            </a:r>
            <a:r>
              <a:rPr b="0" lang="en" sz="1100" spc="-1" strike="noStrike">
                <a:solidFill>
                  <a:schemeClr val="dk1"/>
                </a:solidFill>
                <a:highlight>
                  <a:srgbClr val="ffffff"/>
                </a:highlight>
                <a:latin typeface="Arial"/>
                <a:ea typeface="Arial"/>
              </a:rPr>
              <a:t>, </a:t>
            </a:r>
            <a:endParaRPr b="0" lang="en-US" sz="1100" spc="-1" strike="noStrike">
              <a:solidFill>
                <a:srgbClr val="000000"/>
              </a:solidFill>
              <a:latin typeface="Arial"/>
            </a:endParaRPr>
          </a:p>
          <a:p>
            <a:pPr indent="0">
              <a:lnSpc>
                <a:spcPct val="115000"/>
              </a:lnSpc>
              <a:buNone/>
              <a:tabLst>
                <a:tab algn="l" pos="0"/>
              </a:tabLst>
            </a:pPr>
            <a:r>
              <a:rPr b="0" i="1" lang="en" sz="1100" spc="-1" strike="noStrike">
                <a:solidFill>
                  <a:schemeClr val="dk1"/>
                </a:solidFill>
                <a:highlight>
                  <a:srgbClr val="ffffff"/>
                </a:highlight>
                <a:latin typeface="Arial"/>
                <a:ea typeface="Arial"/>
              </a:rPr>
              <a:t>The Connection Between Surface-Water Quality</a:t>
            </a:r>
            <a:endParaRPr b="0" lang="en-US" sz="1100" spc="-1" strike="noStrike">
              <a:solidFill>
                <a:srgbClr val="000000"/>
              </a:solidFill>
              <a:latin typeface="Arial"/>
            </a:endParaRPr>
          </a:p>
          <a:p>
            <a:pPr indent="0">
              <a:lnSpc>
                <a:spcPct val="115000"/>
              </a:lnSpc>
              <a:buNone/>
              <a:tabLst>
                <a:tab algn="l" pos="0"/>
              </a:tabLst>
            </a:pPr>
            <a:r>
              <a:rPr b="0" i="1" lang="en" sz="1100" spc="-1" strike="noStrike">
                <a:solidFill>
                  <a:schemeClr val="dk1"/>
                </a:solidFill>
                <a:highlight>
                  <a:srgbClr val="ffffff"/>
                </a:highlight>
                <a:latin typeface="Arial"/>
                <a:ea typeface="Arial"/>
              </a:rPr>
              <a:t> </a:t>
            </a:r>
            <a:r>
              <a:rPr b="0" i="1" lang="en" sz="1100" spc="-1" strike="noStrike">
                <a:solidFill>
                  <a:schemeClr val="dk1"/>
                </a:solidFill>
                <a:highlight>
                  <a:srgbClr val="ffffff"/>
                </a:highlight>
                <a:latin typeface="Arial"/>
                <a:ea typeface="Arial"/>
              </a:rPr>
              <a:t>and Ground-Water Quality in a Karst Aquifer</a:t>
            </a:r>
            <a:endParaRPr b="0" lang="en-US" sz="1100" spc="-1" strike="noStrike">
              <a:solidFill>
                <a:srgbClr val="000000"/>
              </a:solidFill>
              <a:latin typeface="Arial"/>
            </a:endParaRPr>
          </a:p>
          <a:p>
            <a:pPr indent="0">
              <a:lnSpc>
                <a:spcPct val="115000"/>
              </a:lnSpc>
              <a:buNone/>
              <a:tabLst>
                <a:tab algn="l" pos="0"/>
              </a:tabLst>
            </a:pPr>
            <a:r>
              <a:rPr b="0" i="1" lang="en" sz="850" spc="-1" strike="noStrike">
                <a:solidFill>
                  <a:schemeClr val="dk1"/>
                </a:solidFill>
                <a:highlight>
                  <a:srgbClr val="ffffff"/>
                </a:highlight>
                <a:latin typeface="Arial"/>
                <a:ea typeface="Arial"/>
              </a:rPr>
              <a:t>Figure E-1.</a:t>
            </a:r>
            <a:r>
              <a:rPr b="1" lang="en" sz="1100" spc="-1" strike="noStrike">
                <a:solidFill>
                  <a:schemeClr val="dk1"/>
                </a:solidFill>
                <a:highlight>
                  <a:srgbClr val="ffffff"/>
                </a:highlight>
                <a:latin typeface="Arial"/>
                <a:ea typeface="Arial"/>
              </a:rPr>
              <a:t> Estimated percentage of Withlacoochee River water </a:t>
            </a:r>
            <a:endParaRPr b="0" lang="en-US" sz="1100" spc="-1" strike="noStrike">
              <a:solidFill>
                <a:srgbClr val="000000"/>
              </a:solidFill>
              <a:latin typeface="Arial"/>
            </a:endParaRPr>
          </a:p>
          <a:p>
            <a:pPr indent="0">
              <a:lnSpc>
                <a:spcPct val="115000"/>
              </a:lnSpc>
              <a:buNone/>
              <a:tabLst>
                <a:tab algn="l" pos="0"/>
              </a:tabLst>
            </a:pPr>
            <a:r>
              <a:rPr b="1" lang="en" sz="1100" spc="-1" strike="noStrike">
                <a:solidFill>
                  <a:schemeClr val="dk1"/>
                </a:solidFill>
                <a:highlight>
                  <a:srgbClr val="ffffff"/>
                </a:highlight>
                <a:latin typeface="Arial"/>
                <a:ea typeface="Arial"/>
              </a:rPr>
              <a:t>in ground water in the Upper Floridan aquifer, June 1991.</a:t>
            </a:r>
            <a:endParaRPr b="0" lang="en-US" sz="1100" spc="-1" strike="noStrike">
              <a:solidFill>
                <a:srgbClr val="000000"/>
              </a:solidFill>
              <a:latin typeface="Arial"/>
            </a:endParaRPr>
          </a:p>
          <a:p>
            <a:pPr indent="0">
              <a:lnSpc>
                <a:spcPct val="115000"/>
              </a:lnSpc>
              <a:buNone/>
              <a:tabLst>
                <a:tab algn="l" pos="0"/>
              </a:tabLst>
            </a:pPr>
            <a:r>
              <a:rPr b="1" lang="en" sz="1100" spc="-1" strike="noStrike">
                <a:solidFill>
                  <a:schemeClr val="dk1"/>
                </a:solidFill>
                <a:highlight>
                  <a:srgbClr val="ffffff"/>
                </a:highlight>
                <a:latin typeface="Arial"/>
                <a:ea typeface="Arial"/>
              </a:rPr>
              <a:t> </a:t>
            </a:r>
            <a:r>
              <a:rPr b="1" lang="en" sz="1100" spc="-1" strike="noStrike">
                <a:solidFill>
                  <a:schemeClr val="dk1"/>
                </a:solidFill>
                <a:highlight>
                  <a:srgbClr val="ffffff"/>
                </a:highlight>
                <a:latin typeface="Arial"/>
                <a:ea typeface="Arial"/>
              </a:rPr>
              <a:t>(Modified from Plummer and others, 1998.)</a:t>
            </a:r>
            <a:endParaRPr b="0" lang="en-US" sz="1100" spc="-1" strike="noStrike">
              <a:solidFill>
                <a:srgbClr val="000000"/>
              </a:solidFill>
              <a:latin typeface="Arial"/>
            </a:endParaRPr>
          </a:p>
        </p:txBody>
      </p:sp>
      <p:pic>
        <p:nvPicPr>
          <p:cNvPr id="103" name="Google Shape;89;p17" descr=""/>
          <p:cNvPicPr/>
          <p:nvPr/>
        </p:nvPicPr>
        <p:blipFill>
          <a:blip r:embed="rId3"/>
          <a:stretch/>
        </p:blipFill>
        <p:spPr>
          <a:xfrm>
            <a:off x="5237280" y="0"/>
            <a:ext cx="3843720" cy="51206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3000"/>
          </a:bodyPr>
          <a:p>
            <a:pPr indent="0">
              <a:lnSpc>
                <a:spcPct val="100000"/>
              </a:lnSpc>
              <a:buNone/>
              <a:tabLst>
                <a:tab algn="l" pos="0"/>
              </a:tabLst>
            </a:pPr>
            <a:r>
              <a:rPr b="0" lang="en" sz="2800" spc="-1" strike="noStrike">
                <a:solidFill>
                  <a:schemeClr val="dk1"/>
                </a:solidFill>
                <a:latin typeface="Arial"/>
                <a:ea typeface="Arial"/>
              </a:rPr>
              <a:t>Cherry Creek Sink</a:t>
            </a:r>
            <a:endParaRPr b="0" lang="en-US" sz="2800" spc="-1" strike="noStrike">
              <a:solidFill>
                <a:srgbClr val="000000"/>
              </a:solidFill>
              <a:latin typeface="Arial"/>
            </a:endParaRPr>
          </a:p>
        </p:txBody>
      </p:sp>
      <p:sp>
        <p:nvSpPr>
          <p:cNvPr id="105" name="PlaceHolder 2"/>
          <p:cNvSpPr>
            <a:spLocks noGrp="1"/>
          </p:cNvSpPr>
          <p:nvPr>
            <p:ph/>
          </p:nvPr>
        </p:nvSpPr>
        <p:spPr>
          <a:xfrm>
            <a:off x="311760" y="1152360"/>
            <a:ext cx="4315680" cy="3416040"/>
          </a:xfrm>
          <a:prstGeom prst="rect">
            <a:avLst/>
          </a:prstGeom>
          <a:noFill/>
          <a:ln w="0">
            <a:noFill/>
          </a:ln>
        </p:spPr>
        <p:txBody>
          <a:bodyPr tIns="91440" bIns="91440" anchor="t">
            <a:normAutofit/>
          </a:bodyPr>
          <a:p>
            <a:pPr indent="0">
              <a:lnSpc>
                <a:spcPct val="115000"/>
              </a:lnSpc>
              <a:buNone/>
              <a:tabLst>
                <a:tab algn="l" pos="0"/>
              </a:tabLst>
            </a:pPr>
            <a:r>
              <a:rPr b="0" lang="en" sz="1800" spc="-1" strike="noStrike">
                <a:solidFill>
                  <a:schemeClr val="dk1"/>
                </a:solidFill>
                <a:latin typeface="Arial"/>
                <a:ea typeface="Arial"/>
              </a:rPr>
              <a:t>Opened up in a few months in 2013 in the Withlacoochee River, just below Cherry Creek, near Shadrick Sink.</a:t>
            </a:r>
            <a:endParaRPr b="0" lang="en-US" sz="1800" spc="-1" strike="noStrike">
              <a:solidFill>
                <a:srgbClr val="000000"/>
              </a:solidFill>
              <a:latin typeface="Arial"/>
            </a:endParaRPr>
          </a:p>
          <a:p>
            <a:pPr indent="0">
              <a:lnSpc>
                <a:spcPct val="115000"/>
              </a:lnSpc>
              <a:spcBef>
                <a:spcPts val="1199"/>
              </a:spcBef>
              <a:spcAft>
                <a:spcPts val="1199"/>
              </a:spcAft>
              <a:buNone/>
              <a:tabLst>
                <a:tab algn="l" pos="0"/>
              </a:tabLst>
            </a:pPr>
            <a:r>
              <a:rPr b="0" i="1" lang="en" sz="1600" spc="-1" strike="noStrike">
                <a:solidFill>
                  <a:schemeClr val="dk1"/>
                </a:solidFill>
                <a:latin typeface="Arial"/>
                <a:ea typeface="Arial"/>
              </a:rPr>
              <a:t>Pictured: Prof. Can Denizman standing in Cherry Creek Sink in a presentation by VSU Prof. Don Thieme for WWALS.</a:t>
            </a:r>
            <a:endParaRPr b="0" lang="en-US" sz="1600" spc="-1" strike="noStrike">
              <a:solidFill>
                <a:srgbClr val="000000"/>
              </a:solidFill>
              <a:latin typeface="Arial"/>
            </a:endParaRPr>
          </a:p>
        </p:txBody>
      </p:sp>
      <p:pic>
        <p:nvPicPr>
          <p:cNvPr id="106" name="Google Shape;96;p18" descr=""/>
          <p:cNvPicPr/>
          <p:nvPr/>
        </p:nvPicPr>
        <p:blipFill>
          <a:blip r:embed="rId1"/>
          <a:stretch/>
        </p:blipFill>
        <p:spPr>
          <a:xfrm>
            <a:off x="4724280" y="1170000"/>
            <a:ext cx="4266720" cy="35348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3000"/>
          </a:bodyPr>
          <a:p>
            <a:pPr indent="0">
              <a:lnSpc>
                <a:spcPct val="100000"/>
              </a:lnSpc>
              <a:buNone/>
              <a:tabLst>
                <a:tab algn="l" pos="0"/>
              </a:tabLst>
            </a:pPr>
            <a:r>
              <a:rPr b="0" lang="en" sz="2800" spc="-1" strike="noStrike">
                <a:solidFill>
                  <a:schemeClr val="dk1"/>
                </a:solidFill>
                <a:latin typeface="Arial"/>
                <a:ea typeface="Arial"/>
              </a:rPr>
              <a:t>Current Practice</a:t>
            </a:r>
            <a:endParaRPr b="0" lang="en-US" sz="2800" spc="-1" strike="noStrike">
              <a:solidFill>
                <a:srgbClr val="000000"/>
              </a:solidFill>
              <a:latin typeface="Arial"/>
            </a:endParaRPr>
          </a:p>
        </p:txBody>
      </p:sp>
      <p:sp>
        <p:nvSpPr>
          <p:cNvPr id="108" name="PlaceHolder 2"/>
          <p:cNvSpPr>
            <a:spLocks noGrp="1"/>
          </p:cNvSpPr>
          <p:nvPr>
            <p:ph/>
          </p:nvPr>
        </p:nvSpPr>
        <p:spPr>
          <a:xfrm>
            <a:off x="311760" y="1152360"/>
            <a:ext cx="3262320" cy="3421080"/>
          </a:xfrm>
          <a:prstGeom prst="rect">
            <a:avLst/>
          </a:prstGeom>
          <a:noFill/>
          <a:ln w="0">
            <a:noFill/>
          </a:ln>
        </p:spPr>
        <p:txBody>
          <a:bodyPr tIns="91440" bIns="91440" anchor="t">
            <a:normAutofit/>
          </a:bodyPr>
          <a:p>
            <a:pPr indent="0">
              <a:lnSpc>
                <a:spcPct val="150000"/>
              </a:lnSpc>
              <a:buNone/>
              <a:tabLst>
                <a:tab algn="l" pos="0"/>
              </a:tabLst>
            </a:pPr>
            <a:r>
              <a:rPr b="0" lang="en" sz="1800" spc="-1" strike="noStrike">
                <a:solidFill>
                  <a:schemeClr val="dk1"/>
                </a:solidFill>
                <a:latin typeface="Arial"/>
                <a:ea typeface="Arial"/>
              </a:rPr>
              <a:t>WWALS currently uses its own Thursday test results (usually corroborated later by Valdosta’s Friday test results) to warn people in a Friday water quality report before the weekend. </a:t>
            </a:r>
            <a:endParaRPr b="0" lang="en-US" sz="1800" spc="-1" strike="noStrike">
              <a:solidFill>
                <a:srgbClr val="000000"/>
              </a:solidFill>
              <a:latin typeface="Arial"/>
            </a:endParaRPr>
          </a:p>
          <a:p>
            <a:pPr indent="0">
              <a:lnSpc>
                <a:spcPct val="115000"/>
              </a:lnSpc>
              <a:spcBef>
                <a:spcPts val="1001"/>
              </a:spcBef>
              <a:spcAft>
                <a:spcPts val="1199"/>
              </a:spcAft>
              <a:buNone/>
              <a:tabLst>
                <a:tab algn="l" pos="0"/>
              </a:tabLst>
            </a:pPr>
            <a:endParaRPr b="0" lang="en-US" sz="1800" spc="-1" strike="noStrike">
              <a:solidFill>
                <a:srgbClr val="000000"/>
              </a:solidFill>
              <a:latin typeface="Arial"/>
            </a:endParaRPr>
          </a:p>
        </p:txBody>
      </p:sp>
      <p:pic>
        <p:nvPicPr>
          <p:cNvPr id="109" name="Google Shape;103;p19" descr=""/>
          <p:cNvPicPr/>
          <p:nvPr/>
        </p:nvPicPr>
        <p:blipFill>
          <a:blip r:embed="rId1"/>
          <a:stretch/>
        </p:blipFill>
        <p:spPr>
          <a:xfrm>
            <a:off x="3574440" y="0"/>
            <a:ext cx="5257440" cy="132282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311760" y="444960"/>
            <a:ext cx="3758400" cy="1591200"/>
          </a:xfrm>
          <a:prstGeom prst="rect">
            <a:avLst/>
          </a:prstGeom>
          <a:noFill/>
          <a:ln w="0">
            <a:noFill/>
          </a:ln>
        </p:spPr>
        <p:txBody>
          <a:bodyPr tIns="91440" bIns="91440" anchor="t">
            <a:noAutofit/>
          </a:bodyPr>
          <a:p>
            <a:pPr indent="0">
              <a:lnSpc>
                <a:spcPct val="115000"/>
              </a:lnSpc>
              <a:buNone/>
              <a:tabLst>
                <a:tab algn="l" pos="0"/>
              </a:tabLst>
            </a:pPr>
            <a:r>
              <a:rPr b="0" lang="en" sz="2620" spc="-1" strike="noStrike">
                <a:solidFill>
                  <a:schemeClr val="dk1"/>
                </a:solidFill>
                <a:latin typeface="Arial"/>
                <a:ea typeface="Arial"/>
              </a:rPr>
              <a:t>Fixing the problem(s) will be a better solution.</a:t>
            </a:r>
            <a:r>
              <a:rPr b="0" lang="en" sz="2520" spc="-1" strike="noStrike">
                <a:solidFill>
                  <a:schemeClr val="dk1"/>
                </a:solidFill>
                <a:latin typeface="Arial"/>
                <a:ea typeface="Arial"/>
              </a:rPr>
              <a:t> </a:t>
            </a:r>
            <a:endParaRPr b="0" lang="en-US" sz="2520" spc="-1" strike="noStrike">
              <a:solidFill>
                <a:srgbClr val="000000"/>
              </a:solidFill>
              <a:latin typeface="Arial"/>
            </a:endParaRPr>
          </a:p>
          <a:p>
            <a:pPr indent="0">
              <a:lnSpc>
                <a:spcPct val="100000"/>
              </a:lnSpc>
              <a:spcBef>
                <a:spcPts val="1001"/>
              </a:spcBef>
              <a:buNone/>
              <a:tabLst>
                <a:tab algn="l" pos="0"/>
              </a:tabLst>
            </a:pPr>
            <a:endParaRPr b="0" lang="en-US" sz="2520" spc="-1" strike="noStrike">
              <a:solidFill>
                <a:srgbClr val="000000"/>
              </a:solidFill>
              <a:latin typeface="Arial"/>
            </a:endParaRPr>
          </a:p>
        </p:txBody>
      </p:sp>
      <p:sp>
        <p:nvSpPr>
          <p:cNvPr id="111" name="PlaceHolder 2"/>
          <p:cNvSpPr>
            <a:spLocks noGrp="1"/>
          </p:cNvSpPr>
          <p:nvPr>
            <p:ph/>
          </p:nvPr>
        </p:nvSpPr>
        <p:spPr>
          <a:xfrm>
            <a:off x="311760" y="2103120"/>
            <a:ext cx="3758400" cy="2216160"/>
          </a:xfrm>
          <a:prstGeom prst="rect">
            <a:avLst/>
          </a:prstGeom>
          <a:noFill/>
          <a:ln w="0">
            <a:noFill/>
          </a:ln>
        </p:spPr>
        <p:txBody>
          <a:bodyPr tIns="91440" bIns="91440" anchor="t">
            <a:normAutofit/>
          </a:bodyPr>
          <a:p>
            <a:pPr indent="0">
              <a:lnSpc>
                <a:spcPct val="115000"/>
              </a:lnSpc>
              <a:buNone/>
              <a:tabLst>
                <a:tab algn="l" pos="0"/>
              </a:tabLst>
            </a:pPr>
            <a:r>
              <a:rPr b="0" lang="en" sz="2000" spc="-1" strike="noStrike">
                <a:solidFill>
                  <a:schemeClr val="dk1"/>
                </a:solidFill>
                <a:latin typeface="Arial"/>
                <a:ea typeface="Arial"/>
              </a:rPr>
              <a:t>To fix problems, we have to test more to find the sources of contamination so we can address them.</a:t>
            </a:r>
            <a:endParaRPr b="0" lang="en-US" sz="2000" spc="-1" strike="noStrike">
              <a:solidFill>
                <a:srgbClr val="000000"/>
              </a:solidFill>
              <a:latin typeface="Arial"/>
            </a:endParaRPr>
          </a:p>
          <a:p>
            <a:pPr indent="0">
              <a:lnSpc>
                <a:spcPct val="115000"/>
              </a:lnSpc>
              <a:spcBef>
                <a:spcPts val="1001"/>
              </a:spcBef>
              <a:spcAft>
                <a:spcPts val="1199"/>
              </a:spcAft>
              <a:buNone/>
              <a:tabLst>
                <a:tab algn="l" pos="0"/>
              </a:tabLst>
            </a:pPr>
            <a:endParaRPr b="0" lang="en-US" sz="1800" spc="-1" strike="noStrike">
              <a:solidFill>
                <a:srgbClr val="000000"/>
              </a:solidFill>
              <a:latin typeface="Arial"/>
            </a:endParaRPr>
          </a:p>
        </p:txBody>
      </p:sp>
      <p:pic>
        <p:nvPicPr>
          <p:cNvPr id="112" name="Google Shape;110;p20" descr=""/>
          <p:cNvPicPr/>
          <p:nvPr/>
        </p:nvPicPr>
        <p:blipFill>
          <a:blip r:embed="rId1"/>
          <a:stretch/>
        </p:blipFill>
        <p:spPr>
          <a:xfrm>
            <a:off x="4120920" y="0"/>
            <a:ext cx="5168880" cy="51433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40000"/>
          </a:bodyPr>
          <a:p>
            <a:pPr indent="0">
              <a:lnSpc>
                <a:spcPct val="115000"/>
              </a:lnSpc>
              <a:buNone/>
              <a:tabLst>
                <a:tab algn="l" pos="0"/>
              </a:tabLst>
            </a:pPr>
            <a:r>
              <a:rPr b="1" lang="en" sz="2500" spc="-1" strike="noStrike">
                <a:solidFill>
                  <a:schemeClr val="dk1"/>
                </a:solidFill>
                <a:latin typeface="Arial"/>
                <a:ea typeface="Arial"/>
              </a:rPr>
              <a:t>Suwannee-Satilla Regional Water Planning Council</a:t>
            </a:r>
            <a:endParaRPr b="0" lang="en-US" sz="2500" spc="-1" strike="noStrike">
              <a:solidFill>
                <a:srgbClr val="000000"/>
              </a:solidFill>
              <a:latin typeface="Arial"/>
            </a:endParaRPr>
          </a:p>
          <a:p>
            <a:pPr indent="0">
              <a:lnSpc>
                <a:spcPct val="115000"/>
              </a:lnSpc>
              <a:spcBef>
                <a:spcPts val="1001"/>
              </a:spcBef>
              <a:spcAft>
                <a:spcPts val="1001"/>
              </a:spcAft>
              <a:buNone/>
              <a:tabLst>
                <a:tab algn="l" pos="0"/>
              </a:tabLst>
            </a:pPr>
            <a:r>
              <a:rPr b="1" lang="en" sz="2500" spc="-1" strike="noStrike">
                <a:solidFill>
                  <a:schemeClr val="dk1"/>
                </a:solidFill>
                <a:latin typeface="Arial"/>
                <a:ea typeface="Arial"/>
              </a:rPr>
              <a:t> </a:t>
            </a:r>
            <a:r>
              <a:rPr b="1" lang="en" sz="2500" spc="-1" strike="noStrike">
                <a:solidFill>
                  <a:schemeClr val="dk1"/>
                </a:solidFill>
                <a:latin typeface="Arial"/>
                <a:ea typeface="Arial"/>
              </a:rPr>
              <a:t>Vision</a:t>
            </a:r>
            <a:endParaRPr b="0" lang="en-US" sz="2500" spc="-1" strike="noStrike">
              <a:solidFill>
                <a:srgbClr val="000000"/>
              </a:solidFill>
              <a:latin typeface="Arial"/>
            </a:endParaRPr>
          </a:p>
        </p:txBody>
      </p:sp>
      <p:sp>
        <p:nvSpPr>
          <p:cNvPr id="114" name="PlaceHolder 2"/>
          <p:cNvSpPr>
            <a:spLocks noGrp="1"/>
          </p:cNvSpPr>
          <p:nvPr>
            <p:ph/>
          </p:nvPr>
        </p:nvSpPr>
        <p:spPr>
          <a:xfrm>
            <a:off x="311760" y="1625400"/>
            <a:ext cx="8520120" cy="2943360"/>
          </a:xfrm>
          <a:prstGeom prst="rect">
            <a:avLst/>
          </a:prstGeom>
          <a:noFill/>
          <a:ln w="0">
            <a:noFill/>
          </a:ln>
        </p:spPr>
        <p:txBody>
          <a:bodyPr tIns="91440" bIns="91440" anchor="t">
            <a:normAutofit/>
          </a:bodyPr>
          <a:p>
            <a:pPr indent="0">
              <a:lnSpc>
                <a:spcPct val="115000"/>
              </a:lnSpc>
              <a:buNone/>
              <a:tabLst>
                <a:tab algn="l" pos="0"/>
              </a:tabLst>
            </a:pPr>
            <a:r>
              <a:rPr b="0" lang="en" sz="1800" spc="-1" strike="noStrike">
                <a:solidFill>
                  <a:schemeClr val="dk1"/>
                </a:solidFill>
                <a:latin typeface="Arial"/>
                <a:ea typeface="Arial"/>
              </a:rPr>
              <a:t>“</a:t>
            </a:r>
            <a:r>
              <a:rPr b="0" lang="en" sz="1800" spc="-1" strike="noStrike">
                <a:solidFill>
                  <a:schemeClr val="dk1"/>
                </a:solidFill>
                <a:latin typeface="Arial"/>
                <a:ea typeface="Arial"/>
              </a:rPr>
              <a:t>support the state’s and region’s economy,</a:t>
            </a:r>
            <a:endParaRPr b="0" lang="en-US" sz="1800" spc="-1" strike="noStrike">
              <a:solidFill>
                <a:srgbClr val="000000"/>
              </a:solidFill>
              <a:latin typeface="Arial"/>
            </a:endParaRPr>
          </a:p>
          <a:p>
            <a:pPr indent="0">
              <a:lnSpc>
                <a:spcPct val="115000"/>
              </a:lnSpc>
              <a:spcBef>
                <a:spcPts val="1001"/>
              </a:spcBef>
              <a:buNone/>
              <a:tabLst>
                <a:tab algn="l" pos="0"/>
              </a:tabLst>
            </a:pPr>
            <a:r>
              <a:rPr b="0" lang="en" sz="1800" spc="-1" strike="noStrike">
                <a:solidFill>
                  <a:schemeClr val="dk1"/>
                </a:solidFill>
                <a:latin typeface="Arial"/>
                <a:ea typeface="Arial"/>
              </a:rPr>
              <a:t>to protect public health and natural resources, </a:t>
            </a:r>
            <a:endParaRPr b="0" lang="en-US" sz="1800" spc="-1" strike="noStrike">
              <a:solidFill>
                <a:srgbClr val="000000"/>
              </a:solidFill>
              <a:latin typeface="Arial"/>
            </a:endParaRPr>
          </a:p>
          <a:p>
            <a:pPr indent="0">
              <a:lnSpc>
                <a:spcPct val="115000"/>
              </a:lnSpc>
              <a:spcBef>
                <a:spcPts val="1001"/>
              </a:spcBef>
              <a:buNone/>
              <a:tabLst>
                <a:tab algn="l" pos="0"/>
              </a:tabLst>
            </a:pPr>
            <a:r>
              <a:rPr b="0" lang="en" sz="1800" spc="-1" strike="noStrike">
                <a:solidFill>
                  <a:schemeClr val="dk1"/>
                </a:solidFill>
                <a:latin typeface="Arial"/>
                <a:ea typeface="Arial"/>
              </a:rPr>
              <a:t>and to enhance the quality of life for all citizens; </a:t>
            </a:r>
            <a:endParaRPr b="0" lang="en-US" sz="1800" spc="-1" strike="noStrike">
              <a:solidFill>
                <a:srgbClr val="000000"/>
              </a:solidFill>
              <a:latin typeface="Arial"/>
            </a:endParaRPr>
          </a:p>
          <a:p>
            <a:pPr indent="0">
              <a:lnSpc>
                <a:spcPct val="115000"/>
              </a:lnSpc>
              <a:spcBef>
                <a:spcPts val="1001"/>
              </a:spcBef>
              <a:buNone/>
              <a:tabLst>
                <a:tab algn="l" pos="0"/>
              </a:tabLst>
            </a:pPr>
            <a:r>
              <a:rPr b="0" lang="en" sz="1800" spc="-1" strike="noStrike">
                <a:solidFill>
                  <a:schemeClr val="dk1"/>
                </a:solidFill>
                <a:latin typeface="Arial"/>
                <a:ea typeface="Arial"/>
              </a:rPr>
              <a:t>while preserving the private property rights of Georgia’s landowners, </a:t>
            </a:r>
            <a:endParaRPr b="0" lang="en-US" sz="1800" spc="-1" strike="noStrike">
              <a:solidFill>
                <a:srgbClr val="000000"/>
              </a:solidFill>
              <a:latin typeface="Arial"/>
            </a:endParaRPr>
          </a:p>
          <a:p>
            <a:pPr indent="0">
              <a:lnSpc>
                <a:spcPct val="115000"/>
              </a:lnSpc>
              <a:spcBef>
                <a:spcPts val="1001"/>
              </a:spcBef>
              <a:buNone/>
              <a:tabLst>
                <a:tab algn="l" pos="0"/>
              </a:tabLst>
            </a:pPr>
            <a:r>
              <a:rPr b="0" lang="en" sz="1800" spc="-1" strike="noStrike">
                <a:solidFill>
                  <a:schemeClr val="dk1"/>
                </a:solidFill>
                <a:latin typeface="Arial"/>
                <a:ea typeface="Arial"/>
              </a:rPr>
              <a:t>and in consideration of the need to enhance resource augmentation</a:t>
            </a:r>
            <a:endParaRPr b="0" lang="en-US" sz="1800" spc="-1" strike="noStrike">
              <a:solidFill>
                <a:srgbClr val="000000"/>
              </a:solidFill>
              <a:latin typeface="Arial"/>
            </a:endParaRPr>
          </a:p>
          <a:p>
            <a:pPr indent="0">
              <a:lnSpc>
                <a:spcPct val="115000"/>
              </a:lnSpc>
              <a:spcBef>
                <a:spcPts val="1001"/>
              </a:spcBef>
              <a:spcAft>
                <a:spcPts val="1001"/>
              </a:spcAft>
              <a:buNone/>
              <a:tabLst>
                <a:tab algn="l" pos="0"/>
              </a:tabLst>
            </a:pPr>
            <a:r>
              <a:rPr b="0" lang="en" sz="1800" spc="-1" strike="noStrike">
                <a:solidFill>
                  <a:schemeClr val="dk1"/>
                </a:solidFill>
                <a:latin typeface="Arial"/>
                <a:ea typeface="Arial"/>
              </a:rPr>
              <a:t>and efficiency opportunities.”</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TotalTime>
  <Application>LibreOffice/7.5.5.2$Linux_X86_64 LibreOffice_project/50$Build-2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dcterms:modified xsi:type="dcterms:W3CDTF">2023-09-26T08:18:14Z</dcterms:modified>
  <cp:revision>1</cp:revision>
  <dc:subject/>
  <dc:title/>
</cp:coreProperties>
</file>