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E456D74-28BE-4F95-A865-CFEF7C854C19}">
  <a:tblStyle styleId="{9E456D74-28BE-4F95-A865-CFEF7C854C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jZzH_YQYMdddZDoWMntLo072BUEOWJ4Wex1NZTEGcpI/edit#" TargetMode="External"/><Relationship Id="rId3" Type="http://schemas.openxmlformats.org/officeDocument/2006/relationships/hyperlink" Target="https://drive.google.com/drive/u/0/folders/0Bwetjr9zz74RM0k4WG5fME56Y0E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publicfiles.dep.state.fl.us/dear/DEARweb/QA/QA%20resources/FDEP%20Quick%20Guide%20to%20QA%20for%20Volunteer%20Programs_AEQA_JUNE_22_2017.pdf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epa.gov/waterdata/water-quality-data-wqx" TargetMode="External"/><Relationship Id="rId3" Type="http://schemas.openxmlformats.org/officeDocument/2006/relationships/hyperlink" Target="https://floridadep.gov/dear/water-quality-assessment" TargetMode="External"/><Relationship Id="rId4" Type="http://schemas.openxmlformats.org/officeDocument/2006/relationships/hyperlink" Target="http://www.srwmd.state.fl.us/index.aspx?NID=345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https://docs.google.com/document/d/1jZzH_YQYMdddZDoWMntLo072BUEOWJ4Wex1NZTEGcpI/edit#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Turner Design AquaFluor® Handheld Fluorometer and Turbidimeter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Two AquaFluors with warranty and logging for $5,360.00.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https://drive.google.com/drive/u/0/folders/0Bwetjr9zz74RM0k4WG5fME56Y0E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http://publicfiles.dep.state.fl.us/dear/DEARweb/QA/QA%20resources/FDEP%20Quick%20Guide%20to%20QA%20for%20Volunteer%20Programs_AEQA_JUNE_22_2017.pdf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http://publicfiles.dep.state.fl.us/dear/DEARweb/QA/QA%20resources/FDEP%20Quick%20Guide%20to%20QA%20for%20Volunteer%20Programs_AEQA_JUNE_22_2017.pdf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http://wwals.net/2018/02/09/fdep-water-quality-monitoring-plans-2018/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2"/>
              </a:rPr>
              <a:t>https://www.epa.gov/waterdata/water-quality-data-wqx</a:t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https://floridadep.gov/dear/water-quality-assessment</a:t>
            </a:r>
            <a:endParaRPr sz="12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https://waterdata.usgs.gov/ga/nwis/current/?type=quality&amp;group_key=basin_cd</a:t>
            </a:r>
            <a:endParaRPr sz="1200">
              <a:solidFill>
                <a:schemeClr val="dk2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http://www.srwmd.state.fl.us/index.aspx?NID=345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adoptastream.georgia.gov/documents/visual-stream-survey-complete-manual" TargetMode="External"/><Relationship Id="rId4" Type="http://schemas.openxmlformats.org/officeDocument/2006/relationships/hyperlink" Target="https://www.waterreporter.org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doptastream.georgia.gov/documents/macroinvertebrate-and-chemical-stream-monitoring-manua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doptastream.georgia.gov/documents/bacterial-monitoring-manual-complete-manua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als.net/?p=37992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waterreporter.org/" TargetMode="External"/><Relationship Id="rId4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waterreporter.org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mailto:wwalswatershed@gmail.com" TargetMode="External"/><Relationship Id="rId4" Type="http://schemas.openxmlformats.org/officeDocument/2006/relationships/hyperlink" Target="http://www.wwals.net" TargetMode="External"/><Relationship Id="rId5" Type="http://schemas.openxmlformats.org/officeDocument/2006/relationships/hyperlink" Target="http://www.facebook.com/Wwalswatershed" TargetMode="External"/><Relationship Id="rId6" Type="http://schemas.openxmlformats.org/officeDocument/2006/relationships/hyperlink" Target="http://www.facebook.com/Wwalswatershed" TargetMode="External"/><Relationship Id="rId7" Type="http://schemas.openxmlformats.org/officeDocument/2006/relationships/image" Target="../media/image16.jpg"/><Relationship Id="rId8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als.net/blog/?p=37618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als.net/?p=37185" TargetMode="External"/><Relationship Id="rId4" Type="http://schemas.openxmlformats.org/officeDocument/2006/relationships/hyperlink" Target="http://wwals.net/blog/2017/09/26/lowndes-county-force-main-spill-2017-09-23/" TargetMode="External"/><Relationship Id="rId11" Type="http://schemas.openxmlformats.org/officeDocument/2006/relationships/image" Target="../media/image4.jpg"/><Relationship Id="rId10" Type="http://schemas.openxmlformats.org/officeDocument/2006/relationships/hyperlink" Target="http://wwals.net/blog/2017/09/12/no-spills-from-valdosta-wastewater-plants-during-tropical-storm-irma-2017-09-12/" TargetMode="External"/><Relationship Id="rId9" Type="http://schemas.openxmlformats.org/officeDocument/2006/relationships/hyperlink" Target="http://wwals.net/blog/2017/09/12/no-spills-from-valdosta-wastewater-plants-during-tropical-storm-irma-2017-09-12/" TargetMode="External"/><Relationship Id="rId5" Type="http://schemas.openxmlformats.org/officeDocument/2006/relationships/hyperlink" Target="http://wwals.net/?p=37739" TargetMode="External"/><Relationship Id="rId6" Type="http://schemas.openxmlformats.org/officeDocument/2006/relationships/hyperlink" Target="http://wwals.net/blog/2017/10/05/irma-sewage-spills-from-lowndes-county-2017-09-12/" TargetMode="External"/><Relationship Id="rId7" Type="http://schemas.openxmlformats.org/officeDocument/2006/relationships/hyperlink" Target="http://wwals.net/blog/2017/09/27/quitman-ga-wpcp-spill-2017-09-11/" TargetMode="External"/><Relationship Id="rId8" Type="http://schemas.openxmlformats.org/officeDocument/2006/relationships/hyperlink" Target="http://wwals.net/blog/2017/09/12/cherry-creek-lift-station-spill-bemiss-road-ga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413925"/>
            <a:ext cx="8520600" cy="185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Quality Monitoring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Florida and Georgia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458475"/>
            <a:ext cx="8520600" cy="11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Suwannee Riverkeeper®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WWALS Watershed Coalition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2018-04-19</a:t>
            </a:r>
            <a:endParaRPr sz="2400"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2903975"/>
            <a:ext cx="2857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</a:rPr>
              <a:t>Test for what?</a:t>
            </a:r>
            <a:endParaRPr b="1" sz="3000"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levels: </a:t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Visual or anecdotal: baseline and anomalies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Chemical: acidity to nitrates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Biological: sewage or cows?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Metallic: things that will give you cancer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>
              <a:spcBef>
                <a:spcPts val="0"/>
              </a:spcBef>
              <a:spcAft>
                <a:spcPts val="0"/>
              </a:spcAft>
              <a:buSzPts val="2800"/>
              <a:buAutoNum type="romanUcPeriod"/>
            </a:pPr>
            <a:r>
              <a:rPr lang="en"/>
              <a:t>Visual or anecdotal</a:t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pictures; report with description: baseline or anomalies.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Regularly in the same places if you can, preferably weekly.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Plus anywhere and anytime: the more the merrier.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course nor certification necessary.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special equipment: smart phone, SLR, GoPro, drone, whatever.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Georgia Adopt-A-Stream has a Visual Stream Survey Manual: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https://adoptastream.georgia.gov/documents/visual-stream-survey-complete-manual</a:t>
            </a:r>
            <a:endParaRPr sz="14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report using Water Reporter: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https://www.waterreporter.org/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II. Chemical</a:t>
            </a:r>
            <a:endParaRPr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Dissolved Oxygen (DO), pH, temperature, conductivity: standard tests.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Blackwater rivers: DO always lower and pH more acidic due to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tannic acid from oak leaves that gives them their tea color.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Nitrates, phosphorus: very important in Florida from agricultural runoff;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see ​ Basin Management Action Plans (BMAPs)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take a one-day course and be certified to do chemical testing.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Testing kits or probes do cost money, chemicals also cost.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Georgia Adopt-A-Stream has a Macroinvertebrate and Chemical Stream Monitoring Manual: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https://adoptastream.georgia.gov/documents/macroinvertebrate-and-chemical-stream-monitoring-manual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III. Biological: for sewage and other fecal contam.</a:t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take a class and be certified to do biological testing.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E. coli: must keep samples cool and get to lab within four hours.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Testing equipment is inexpensive; WWALS may want to buy a kit or two.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Fecal coliform: expensive and must get to lab quickly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but an excellent followup to discoveries of E. coli.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Maybe UFL in Gainesville, FL.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UGA extension offices, can ship to Athens, Georgia, for test fee.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Realtime flouroscope test for laundry detergent markers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Cattle and wildlife don’t use laundry detergent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follow upstream to determine source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Expensive; need grants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Georgia Adopt-A-Stream has a ​Bacterial Monitoring Manual: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https://adoptastream.georgia.gov/documents/bacterial-monitoring-manual-complete-manual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IV. Metallic: arsenic, copper, lead</a:t>
            </a:r>
            <a:endParaRPr/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Arsenic: old fence posts, previous cattle dipping, etc.,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Has been found in some wells and may be detected in streams.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Causes cancer and other diseases.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Check downstream of chicken CAFOs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Copper: check Mud Creek downstream of timber processing plant.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Lead: GA-EPD TMDL for Withlacoochee River upstream of Valdosta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And Suwannee River tributaries Suwanacoochee Creek and Jones Creek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http://wwals.net/?p=37992</a:t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UGA Extension tests for metals: fee per test plus cost of expedited shipping.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frequently?</a:t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with monthly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up to weekly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Georgia Adopt-A-Stream only wants monthly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we need to collect weekly and sometimes more frequently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detect effluents traveling down the rivers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post advisories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Ideally, continuous monitoring everywhere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Equipment to do that is getting less expensive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Analyze Where?</a:t>
            </a:r>
            <a:endParaRPr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307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U. Florida in Gainesville?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Valdosta State?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Southern Georgia Regional Commission (SGRC) in Valdosta for E. coli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Other?</a:t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900" y="1229200"/>
            <a:ext cx="571500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will certify results?</a:t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152475"/>
            <a:ext cx="429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ASTM Standards</a:t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Georgia, actionable tests have to be taken by certified testers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Certified by Georgia Adopt-A-Stream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Florida: no state certification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Water quality monitoring programs: organize volunteer and coordinator training, field proficiency demonstrations, documentation of procedures, etc.</a:t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600" y="0"/>
            <a:ext cx="4012099" cy="51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425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Very useful reference</a:t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152475"/>
            <a:ext cx="425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Thank you, Kristin Sapp.</a:t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600" y="152400"/>
            <a:ext cx="4272000" cy="481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Funding sources (equipment, travel, lab tests, etc.)</a:t>
            </a:r>
            <a:endParaRPr/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</a:t>
            </a:r>
            <a:r>
              <a:rPr lang="en"/>
              <a:t>unding sources really like water quality monitoring: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It's not controversial. 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Who wants dirty water, after all?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RC&amp;D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Soil &amp; Water Conservation District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Community Foundations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Public health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Corporate (even utilities)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Banks (yes, really; grants from banks)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Membership fee to join a sampling club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Crowdfunding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Monitor?</a:t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</a:t>
            </a:r>
            <a:r>
              <a:rPr lang="en" sz="2400"/>
              <a:t>ollutants from phosphate mines and pipelines, septic tanks &amp; sewers, cows and deer, lawns &amp; field fertilizer,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are getting into our </a:t>
            </a:r>
            <a:r>
              <a:rPr lang="en" sz="2400"/>
              <a:t>rivers, springs, and water wells, </a:t>
            </a:r>
            <a:endParaRPr sz="2400"/>
          </a:p>
          <a:p>
            <a: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affecting fishing, swimming, tourism, health, economy.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Where is it coming from? When? What is it? Who did it?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Issue safe or not advisories for landings, etc.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So we can help stop it,</a:t>
            </a:r>
            <a:endParaRPr sz="2400"/>
          </a:p>
          <a:p>
            <a: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Including raising political will for proper funding.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 where?</a:t>
            </a:r>
            <a:endParaRPr/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Wanted: a single place to put visual, chemical, biological, and metallic tests</a:t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Consistent across levels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Consistent across state lines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Comparable across watersheds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for individual testers or watersheds to input data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get it back out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Well, that’s a nice dream, but it doesn’t exist.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Florida repositories</a:t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FDEP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SRWMD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Florida Lakewatch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Others?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Most data by contractors,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Not volunteers</a:t>
            </a: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7116" y="228600"/>
            <a:ext cx="566256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Florida: infrequent and sparse</a:t>
            </a:r>
            <a:endParaRPr/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152475"/>
            <a:ext cx="426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According to FDEP.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SRWMD does more frequent sampling of certain springs; has its own maps.</a:t>
            </a:r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738" y="315750"/>
            <a:ext cx="3819662" cy="44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Georgia repositories</a:t>
            </a:r>
            <a:endParaRPr/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11700" y="1152475"/>
            <a:ext cx="425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Georgia Adopt-A-Stream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Used by most Georgia Riverkeepers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Also data from AL, TN, SC, and FL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Including FL Keys and both sides of St Mary’s River.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Only certified testers can input data.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Sample by sample, not in bunches.</a:t>
            </a: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100" y="1170125"/>
            <a:ext cx="308143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gap: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Suwannee River Basin</a:t>
            </a:r>
            <a:endParaRPr/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555350"/>
            <a:ext cx="4266600" cy="30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Nobody else will do this for us.</a:t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100" y="368965"/>
            <a:ext cx="4101600" cy="4545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visual or anecdotal surveying?</a:t>
            </a:r>
            <a:endParaRPr/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post on facebook, twitter, instagram, etc. all the time.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Try finding those posts later.</a:t>
            </a:r>
            <a:endParaRPr/>
          </a:p>
          <a:p>
            <a:pPr indent="-342900" lvl="0" marL="45720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Water Reporter</a:t>
            </a:r>
            <a:r>
              <a:rPr lang="en"/>
              <a:t>: </a:t>
            </a:r>
            <a:endParaRPr/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/>
              </a:rPr>
              <a:t>www.waterreporter.org/</a:t>
            </a:r>
            <a:endParaRPr/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Used by many Waterkeepers</a:t>
            </a:r>
            <a:endParaRPr/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Anybody can sign up and report pictures and text</a:t>
            </a:r>
            <a:endParaRPr/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Only group organizers can input chemical or biological test data</a:t>
            </a:r>
            <a:endParaRPr/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Group organizer can get all group data back out for other use.</a:t>
            </a: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9725" y="1019175"/>
            <a:ext cx="4857549" cy="29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you do?</a:t>
            </a:r>
            <a:endParaRPr/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Volunteer!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 up on the sheet here, or online at wwals.net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 up on Water Reporter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https://www.waterreporter.org/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Join the Suwannee Riverkeeper group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Get the smartphone app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 ahead and report pictures and text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we’re ready, get trained for chemical, biological, or metallic testing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Meanwhile, anything you report can help detect problems for further testing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 what pictures and text?</a:t>
            </a:r>
            <a:endParaRPr/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25" name="Shape 225"/>
          <p:cNvGraphicFramePr/>
          <p:nvPr/>
        </p:nvGraphicFramePr>
        <p:xfrm>
          <a:off x="311700" y="1233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{9E456D74-28BE-4F95-A865-CFEF7C854C19}</a:tableStyleId>
              </a:tblPr>
              <a:tblGrid>
                <a:gridCol w="2875700"/>
                <a:gridCol w="2772275"/>
                <a:gridCol w="2872625"/>
              </a:tblGrid>
              <a:tr h="29879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The Good</a:t>
                      </a:r>
                      <a:endParaRPr b="1" sz="1800"/>
                    </a:p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Tea-colored river water</a:t>
                      </a:r>
                      <a:endParaRPr sz="1800"/>
                    </a:p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Blue-green spring water</a:t>
                      </a:r>
                      <a:endParaRPr sz="1800"/>
                    </a:p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Happy people paddling,</a:t>
                      </a:r>
                      <a:endParaRPr sz="1800"/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Swimming, diving, fishing</a:t>
                      </a:r>
                      <a:endParaRPr sz="1800"/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Gators, sturgeon, manatees</a:t>
                      </a:r>
                      <a:endParaRPr sz="1800"/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Shoals exposed</a:t>
                      </a:r>
                      <a:endParaRPr sz="1800"/>
                    </a:p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Shoals underwater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The Bad</a:t>
                      </a:r>
                      <a:endParaRPr b="1" sz="1800"/>
                    </a:p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Deadfalls</a:t>
                      </a:r>
                      <a:endParaRPr sz="1800"/>
                    </a:p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Detergent foam</a:t>
                      </a:r>
                      <a:endParaRPr sz="1800"/>
                    </a:p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Algae blooms</a:t>
                      </a:r>
                      <a:endParaRPr sz="1800"/>
                    </a:p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Broken sediment fences</a:t>
                      </a:r>
                      <a:endParaRPr sz="1800"/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Trash and debris</a:t>
                      </a:r>
                      <a:endParaRPr sz="1800"/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Erosion</a:t>
                      </a:r>
                      <a:endParaRPr sz="1800"/>
                    </a:p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Invasive species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The Ugly</a:t>
                      </a:r>
                      <a:endParaRPr b="1" sz="1800"/>
                    </a:p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Fish kills</a:t>
                      </a:r>
                      <a:endParaRPr sz="1800"/>
                    </a:p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Fish lesions</a:t>
                      </a:r>
                      <a:endParaRPr sz="1800"/>
                    </a:p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Livestock in water</a:t>
                      </a:r>
                      <a:endParaRPr sz="1800"/>
                    </a:p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Effluent pipes</a:t>
                      </a:r>
                      <a:endParaRPr sz="1800"/>
                    </a:p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Chemical spills</a:t>
                      </a:r>
                      <a:endParaRPr sz="1800"/>
                    </a:p>
                    <a:p>
                      <a:pPr indent="0" lvl="0" mar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Failing septic systems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 to organize!</a:t>
            </a:r>
            <a:endParaRPr/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1152475"/>
            <a:ext cx="449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Suwannee River Basin:</a:t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9,950 </a:t>
            </a:r>
            <a:r>
              <a:rPr lang="en"/>
              <a:t>square miles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hours end to end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Okefenokee Swamp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the Gulf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states: FL, GA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Need local groups up and down the rivers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300" y="75250"/>
            <a:ext cx="4049300" cy="49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Organize what?</a:t>
            </a:r>
            <a:endParaRPr/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Procedures and documentation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find more volunteers,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coordinate with local governments,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get volunteers (and maybe labs) from local colleges,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get volunteers from local high schools and middle schools,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maintain the database (CS),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with apps for collecting information,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with social and other media for getting the results out,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raise funds for equipment and testing?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Where?</a:t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417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Rivers don’t stop because somebody drew a state line on a map.</a:t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2800" y="0"/>
            <a:ext cx="3665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an opportunity</a:t>
            </a:r>
            <a:endParaRPr/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find and fix water problems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 motivate proper funding of state and federal agencies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 motivate funding to replace septic tanks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 meet new people and do something fun and useful with them.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Let’s do it!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</a:t>
            </a:r>
            <a:endParaRPr/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11700" y="1152475"/>
            <a:ext cx="470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S. Quarterman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Suwannee RIVERKEEPER®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contact@suwanneeriverkeeper.org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WWALS Watershed Coalition, Inc.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wwalswatershed@gmail.com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http://www.wwals.net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http://www.facebook.com/Wwalswatershed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https://twitter.com/wwalswatershed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P.O. Box 88, Hahira, GA 31632</a:t>
            </a:r>
            <a:endParaRPr/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(850)290-2350, (229)242-0102</a:t>
            </a:r>
            <a:endParaRPr/>
          </a:p>
        </p:txBody>
      </p:sp>
      <p:pic>
        <p:nvPicPr>
          <p:cNvPr id="251" name="Shape 2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9600" y="2236925"/>
            <a:ext cx="285750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69600" y="1170125"/>
            <a:ext cx="2743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where?</a:t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</a:t>
            </a:r>
            <a:r>
              <a:rPr lang="en"/>
              <a:t>pstream and down: every landing, spring, swimming hole &amp; pollution source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Georgia: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Every wastewater treatment plant, plus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http://wwals.net/blog/?p=37618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Mud Creek, upstream and downstream of industrial area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Grand Bay, downstream of Moody AFB bombing range, esp. for lead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Florida: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Suwannee Power Plant and Pilgrim's Pride,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Dowling Park retirement,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Dairies in Suwannee County,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Old Town with all its septic tanks,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Santa Fe River @ US 129,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Santa Fe Confluence,</a:t>
            </a:r>
            <a:endParaRPr/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504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Tropical Storm Irma and after</a:t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425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Tifton: 250,000 gallons</a:t>
            </a:r>
            <a:endParaRPr>
              <a:solidFill>
                <a:schemeClr val="dk1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2017-09-22: 250,000 gallons</a:t>
            </a:r>
            <a:r>
              <a:rPr lang="en" u="sng">
                <a:solidFill>
                  <a:schemeClr val="hlink"/>
                </a:solidFill>
                <a:hlinkClick r:id="rId3"/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Lowndes County: 31,200 gallons</a:t>
            </a:r>
            <a:endParaRPr>
              <a:solidFill>
                <a:schemeClr val="dk1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2017-09-26: 25,000 gallons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/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2017-09-12: 6,200 gallons from 4 lift stations,</a:t>
            </a:r>
            <a:r>
              <a:rPr lang="en" u="sng">
                <a:solidFill>
                  <a:schemeClr val="hlink"/>
                </a:solidFill>
                <a:hlinkClick r:id="rId5"/>
              </a:rPr>
              <a:t> </a:t>
            </a:r>
            <a:endParaRPr u="sng">
              <a:solidFill>
                <a:schemeClr val="hlink"/>
              </a:solidFill>
              <a:hlinkClick r:id="rId6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Quitman: 20-70,000 gallons</a:t>
            </a:r>
            <a:endParaRPr>
              <a:solidFill>
                <a:schemeClr val="dk1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2017-09-27: 20-70,000 gallons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7"/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Valdosta: 900 gallons</a:t>
            </a:r>
            <a:endParaRPr>
              <a:solidFill>
                <a:schemeClr val="dk1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2017-09-12: 900 gallons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8"/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2017-09-12: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9"/>
              </a:rPr>
              <a:t> </a:t>
            </a:r>
            <a:r>
              <a:rPr lang="en" u="sng">
                <a:solidFill>
                  <a:schemeClr val="hlink"/>
                </a:solidFill>
                <a:hlinkClick r:id="rId10"/>
              </a:rPr>
              <a:t>None from wastewater plants</a:t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62525" y="183775"/>
            <a:ext cx="2800376" cy="480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425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Irma in Florida</a:t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425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Florida wastewater spills in Suwannee River Basin.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2017-09-18: Three Chemours mine overflows: Baker, Bradford Counties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Also shown: Two Camp Blanding vehicle accidents: Bradford County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about septic tanks?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Sewage isn’t the whole story.</a:t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600" y="333250"/>
            <a:ext cx="3807499" cy="4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62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Basin Management Action Plans (BMAPs)</a:t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322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Nitrates from fertilizer runoff causing algae blooms, etc.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Must reduce by 83-92%, according to FDEP study.</a:t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998" y="1017725"/>
            <a:ext cx="6216727" cy="35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Data</a:t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EPA STORET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USGS: sparse and infrequent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FDEP: Florida Storet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SRWMD: frequent on some springs and stream segments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GA-EPD: Georgia Adopt-A-Stream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Cities of Valdosta, Tifton, Quitman, Adel, Moultrie, etc.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Counties of Hamilton, Lowndes, Tift, Brooks, Cook, Berrien, Colquitt, etc.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Lots of data, lots of gaps</a:t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independent testing at GA-FL line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landings and springs have sparse or no testing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locations with testing have it only infrequently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analysis up and down the rivers, across states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detect movements of contaminants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localize sources of contaminants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different repositories and maps; interesting just to find the gaps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