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19" r:id="rId2"/>
    <p:sldId id="262" r:id="rId3"/>
    <p:sldId id="260" r:id="rId4"/>
    <p:sldId id="320" r:id="rId5"/>
    <p:sldId id="261" r:id="rId6"/>
    <p:sldId id="316" r:id="rId7"/>
    <p:sldId id="367" r:id="rId8"/>
    <p:sldId id="368" r:id="rId9"/>
    <p:sldId id="321" r:id="rId10"/>
    <p:sldId id="332" r:id="rId11"/>
    <p:sldId id="322" r:id="rId12"/>
    <p:sldId id="324" r:id="rId13"/>
    <p:sldId id="362" r:id="rId14"/>
    <p:sldId id="340" r:id="rId15"/>
    <p:sldId id="341" r:id="rId16"/>
    <p:sldId id="328" r:id="rId17"/>
    <p:sldId id="326" r:id="rId18"/>
    <p:sldId id="335" r:id="rId19"/>
    <p:sldId id="337" r:id="rId20"/>
    <p:sldId id="336" r:id="rId21"/>
    <p:sldId id="338" r:id="rId22"/>
    <p:sldId id="339" r:id="rId23"/>
    <p:sldId id="334" r:id="rId24"/>
    <p:sldId id="323" r:id="rId25"/>
    <p:sldId id="329" r:id="rId26"/>
    <p:sldId id="363" r:id="rId27"/>
    <p:sldId id="330" r:id="rId28"/>
    <p:sldId id="327" r:id="rId29"/>
    <p:sldId id="365" r:id="rId30"/>
    <p:sldId id="342" r:id="rId31"/>
    <p:sldId id="343" r:id="rId32"/>
    <p:sldId id="344" r:id="rId33"/>
    <p:sldId id="345" r:id="rId34"/>
    <p:sldId id="361" r:id="rId35"/>
    <p:sldId id="346" r:id="rId36"/>
    <p:sldId id="347" r:id="rId37"/>
    <p:sldId id="350" r:id="rId38"/>
    <p:sldId id="349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64" r:id="rId47"/>
    <p:sldId id="359" r:id="rId48"/>
    <p:sldId id="360" r:id="rId49"/>
    <p:sldId id="366" r:id="rId50"/>
  </p:sldIdLst>
  <p:sldSz cx="9144000" cy="6858000" type="screen4x3"/>
  <p:notesSz cx="7102475" cy="9369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1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100"/>
    <a:srgbClr val="FA7300"/>
    <a:srgbClr val="DDDDDF"/>
    <a:srgbClr val="ED7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080" autoAdjust="0"/>
    <p:restoredTop sz="90896" autoAdjust="0"/>
  </p:normalViewPr>
  <p:slideViewPr>
    <p:cSldViewPr snapToGrid="0">
      <p:cViewPr varScale="1">
        <p:scale>
          <a:sx n="83" d="100"/>
          <a:sy n="83" d="100"/>
        </p:scale>
        <p:origin x="102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1616" y="-96"/>
      </p:cViewPr>
      <p:guideLst>
        <p:guide orient="horz" pos="2951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68471"/>
          </a:xfrm>
          <a:prstGeom prst="rect">
            <a:avLst/>
          </a:prstGeom>
        </p:spPr>
        <p:txBody>
          <a:bodyPr vert="horz" lIns="94117" tIns="47059" rIns="94117" bIns="470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468471"/>
          </a:xfrm>
          <a:prstGeom prst="rect">
            <a:avLst/>
          </a:prstGeom>
        </p:spPr>
        <p:txBody>
          <a:bodyPr vert="horz" lIns="94117" tIns="47059" rIns="94117" bIns="47059" rtlCol="0"/>
          <a:lstStyle>
            <a:lvl1pPr algn="r">
              <a:defRPr sz="1200"/>
            </a:lvl1pPr>
          </a:lstStyle>
          <a:p>
            <a:fld id="{CF85C38C-C96F-41E3-8263-B532AA1FEB31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7" tIns="47059" rIns="94117" bIns="470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899328"/>
            <a:ext cx="3077739" cy="468471"/>
          </a:xfrm>
          <a:prstGeom prst="rect">
            <a:avLst/>
          </a:prstGeom>
        </p:spPr>
        <p:txBody>
          <a:bodyPr vert="horz" lIns="94117" tIns="47059" rIns="94117" bIns="47059" rtlCol="0" anchor="b"/>
          <a:lstStyle>
            <a:lvl1pPr algn="r">
              <a:defRPr sz="1200"/>
            </a:lvl1pPr>
          </a:lstStyle>
          <a:p>
            <a:fld id="{B3B34A89-1A12-4A92-80B8-2DCF32468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43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739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17" tIns="47059" rIns="94117" bIns="4705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7" y="1"/>
            <a:ext cx="3077739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17" tIns="47059" rIns="94117" bIns="4705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703263"/>
            <a:ext cx="4683125" cy="3513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8" y="4450478"/>
            <a:ext cx="5208481" cy="421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17" tIns="47059" rIns="94117" bIns="470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0954"/>
            <a:ext cx="3077739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17" tIns="47059" rIns="94117" bIns="4705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7" y="8900954"/>
            <a:ext cx="3077739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17" tIns="47059" rIns="94117" bIns="4705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D25827-6236-41D6-988A-C7AE2FB9E8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745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8FFEB5-E960-4EB1-A56E-6D1AD937A464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Ichetucknee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9B67-B489-411B-86D2-C3D53FA7F81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865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Suwannee</a:t>
            </a:r>
            <a:r>
              <a:rPr lang="en-US" baseline="0" dirty="0"/>
              <a:t> Spring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9B67-B489-411B-86D2-C3D53FA7F81A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4319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Steinhatchee Falls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</a:t>
            </a:r>
            <a:r>
              <a:rPr lang="en-US" baseline="0" dirty="0"/>
              <a:t> economy of the Big Bend Region, perhaps more than any other part of the state, is dependent on the natural resources that uniquely define the region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resources include timber, agriculture, fishing, and ecotourism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Without these activities there would be little to support the local economies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By working to restore and protect the natural resources of the region, the SWIM plans will create opportunities and catalyze partnerships to make the region stronger.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339B67-B489-411B-86D2-C3D53FA7F81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352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Steinhatchee Falls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</a:t>
            </a:r>
            <a:r>
              <a:rPr lang="en-US" baseline="0" dirty="0"/>
              <a:t> economy of the Big Bend Region, perhaps more than any other part of the state, is dependent on the natural resources that uniquely define the region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resources include timber, agriculture, fishing, and ecotourism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Without these activities there would be little to support the local economies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By working to restore and protect the natural resources of the region, the SWIM plans will create opportunities and catalyze partnerships to make the region stronger.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339B67-B489-411B-86D2-C3D53FA7F81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172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5827-6236-41D6-988A-C7AE2FB9E89F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653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Travel time of groundwater to surface 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9B67-B489-411B-86D2-C3D53FA7F81A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5827-6236-41D6-988A-C7AE2FB9E89F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65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849CA-F899-4C69-917D-7CDB928BB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91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73CF4-4553-4039-9822-8FAD21F1B3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34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7675" y="1157288"/>
            <a:ext cx="1779588" cy="5360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7325" y="1157288"/>
            <a:ext cx="5187950" cy="5360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9AE00-D8F4-40D7-A50C-A35D82E973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88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5FE1C-D846-42EA-8DE0-7C778B0742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73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89647-F958-4F15-AA9A-C04683DCDA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8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7325" y="2403475"/>
            <a:ext cx="34829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700" y="2403475"/>
            <a:ext cx="34845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EFC25-CA9A-44BC-B73C-364690208E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8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A3A87-B92F-48E3-9B0A-2B0784E9DE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4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ACF53-B077-4F28-BE3B-02E2315B4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53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4C8C4-2CC6-4C8C-B954-C1D6B9A28D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40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D5454-CFE6-4653-8953-FBB33D328C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46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074E4-378A-472D-BCCB-544753594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2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B85F85-D212-49B7-AD9F-4B4D7AF45F7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457325" y="1157288"/>
            <a:ext cx="71040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7325" y="2403475"/>
            <a:ext cx="71199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1430338" y="0"/>
            <a:ext cx="7713662" cy="439738"/>
          </a:xfrm>
          <a:prstGeom prst="rect">
            <a:avLst/>
          </a:prstGeom>
          <a:solidFill>
            <a:srgbClr val="DDDD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06375"/>
            <a:ext cx="1103313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169863" indent="-1698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pitchFamily="1" charset="0"/>
        <a:buChar char="–"/>
        <a:defRPr sz="2000">
          <a:solidFill>
            <a:schemeClr val="tx1"/>
          </a:solidFill>
          <a:latin typeface="+mn-lt"/>
        </a:defRPr>
      </a:lvl2pPr>
      <a:lvl3pPr marL="855663" indent="-165100" algn="l" rtl="0" eaLnBrk="1" fontAlgn="base" hangingPunct="1">
        <a:spcBef>
          <a:spcPct val="20000"/>
        </a:spcBef>
        <a:spcAft>
          <a:spcPct val="0"/>
        </a:spcAft>
        <a:buSzPct val="85000"/>
        <a:buFont typeface="Times" pitchFamily="1" charset="0"/>
        <a:buChar char="•"/>
        <a:defRPr sz="2000">
          <a:solidFill>
            <a:schemeClr val="tx1"/>
          </a:solidFill>
          <a:latin typeface="+mn-lt"/>
        </a:defRPr>
      </a:lvl3pPr>
      <a:lvl4pPr marL="1201738" indent="-1682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Font typeface="Times" pitchFamily="1" charset="0"/>
        <a:buChar char="•"/>
        <a:defRPr>
          <a:solidFill>
            <a:schemeClr val="tx1"/>
          </a:solidFill>
          <a:latin typeface="+mn-lt"/>
        </a:defRPr>
      </a:lvl4pPr>
      <a:lvl5pPr marL="1425575" indent="-1095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Font typeface="Times" pitchFamily="1" charset="0"/>
        <a:defRPr>
          <a:solidFill>
            <a:schemeClr val="tx1"/>
          </a:solidFill>
          <a:latin typeface="+mn-lt"/>
        </a:defRPr>
      </a:lvl5pPr>
      <a:lvl6pPr marL="1882775" indent="-1095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Font typeface="Times" pitchFamily="1" charset="0"/>
        <a:defRPr>
          <a:solidFill>
            <a:schemeClr val="tx1"/>
          </a:solidFill>
          <a:latin typeface="+mn-lt"/>
        </a:defRPr>
      </a:lvl6pPr>
      <a:lvl7pPr marL="2339975" indent="-1095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Font typeface="Times" pitchFamily="1" charset="0"/>
        <a:defRPr>
          <a:solidFill>
            <a:schemeClr val="tx1"/>
          </a:solidFill>
          <a:latin typeface="+mn-lt"/>
        </a:defRPr>
      </a:lvl7pPr>
      <a:lvl8pPr marL="2797175" indent="-1095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Font typeface="Times" pitchFamily="1" charset="0"/>
        <a:defRPr>
          <a:solidFill>
            <a:schemeClr val="tx1"/>
          </a:solidFill>
          <a:latin typeface="+mn-lt"/>
        </a:defRPr>
      </a:lvl8pPr>
      <a:lvl9pPr marL="3254375" indent="-1095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Font typeface="Times" pitchFamily="1" charset="0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-1" y="0"/>
            <a:ext cx="6442745" cy="2960914"/>
          </a:xfrm>
          <a:prstGeom prst="rect">
            <a:avLst/>
          </a:prstGeom>
          <a:solidFill>
            <a:srgbClr val="ED761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058" name="Picture 10" descr="ESA_Adolf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97" y="5514530"/>
            <a:ext cx="1103313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431074"/>
            <a:ext cx="6442744" cy="2290354"/>
          </a:xfrm>
          <a:noFill/>
          <a:ln/>
        </p:spPr>
        <p:txBody>
          <a:bodyPr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SWIM Plan Update Public Meeting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Issues &amp; Projects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October 3 and 4, 2017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altLang="en-US" sz="2400" dirty="0">
              <a:solidFill>
                <a:srgbClr val="F0881E"/>
              </a:solidFill>
              <a:latin typeface="HelveticaNeue MediumCond" pitchFamily="1" charset="0"/>
            </a:endParaRPr>
          </a:p>
        </p:txBody>
      </p:sp>
      <p:pic>
        <p:nvPicPr>
          <p:cNvPr id="7" name="Picture 2" descr="C:\1 - singleton_t\0 - TLS Consulting\clients\3 - SRWMD\meeting presentations\SRWMD 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09" y="5041284"/>
            <a:ext cx="1678604" cy="163374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2912446"/>
            <a:ext cx="6442745" cy="1928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2744" y="-1"/>
            <a:ext cx="2701255" cy="4840977"/>
          </a:xfrm>
          <a:prstGeom prst="rect">
            <a:avLst/>
          </a:prstGeom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607" y="5605794"/>
            <a:ext cx="1715588" cy="45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://www.researchplanning.com/wp-content/themes/rpi/images/main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813" y="5514530"/>
            <a:ext cx="915937" cy="62047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109" y="5565153"/>
            <a:ext cx="859434" cy="53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9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9521" y="2724832"/>
            <a:ext cx="4945485" cy="1143000"/>
          </a:xfrm>
        </p:spPr>
        <p:txBody>
          <a:bodyPr/>
          <a:lstStyle/>
          <a:p>
            <a:pPr algn="ctr"/>
            <a:r>
              <a:rPr lang="en-US" sz="3600" dirty="0"/>
              <a:t>Suwannee River Basin</a:t>
            </a:r>
            <a:br>
              <a:rPr lang="en-US" sz="3600" dirty="0"/>
            </a:br>
            <a:r>
              <a:rPr lang="en-US" sz="3600" dirty="0"/>
              <a:t>Water Quality</a:t>
            </a:r>
          </a:p>
        </p:txBody>
      </p:sp>
    </p:spTree>
    <p:extLst>
      <p:ext uri="{BB962C8B-B14F-4D97-AF65-F5344CB8AC3E}">
        <p14:creationId xmlns:p14="http://schemas.microsoft.com/office/powerpoint/2010/main" val="3472634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79" y="364808"/>
            <a:ext cx="7104063" cy="1143000"/>
          </a:xfrm>
        </p:spPr>
        <p:txBody>
          <a:bodyPr/>
          <a:lstStyle/>
          <a:p>
            <a:r>
              <a:rPr lang="en-US" dirty="0"/>
              <a:t>Water Quality Impairments</a:t>
            </a:r>
          </a:p>
        </p:txBody>
      </p:sp>
      <p:pic>
        <p:nvPicPr>
          <p:cNvPr id="4" name="Picture 3" descr="G:\15xxxx - 2015 Projects\D150586.00 - SWIM Plan Consolidation and Update\05 Graphics-GIS-Modeling\Figures\01042017\Suwannee Impaired WBID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27" y="1280160"/>
            <a:ext cx="4241074" cy="55778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2193" y="2850597"/>
            <a:ext cx="4510249" cy="1952516"/>
          </a:xfrm>
        </p:spPr>
        <p:txBody>
          <a:bodyPr/>
          <a:lstStyle/>
          <a:p>
            <a:r>
              <a:rPr lang="en-US" dirty="0"/>
              <a:t>Impairments determined for:</a:t>
            </a:r>
          </a:p>
          <a:p>
            <a:pPr lvl="1"/>
            <a:r>
              <a:rPr lang="en-US" dirty="0"/>
              <a:t>Bacteria</a:t>
            </a:r>
          </a:p>
          <a:p>
            <a:pPr lvl="1"/>
            <a:r>
              <a:rPr lang="en-US" dirty="0"/>
              <a:t>Dissolved oxygen</a:t>
            </a:r>
          </a:p>
          <a:p>
            <a:pPr lvl="1"/>
            <a:r>
              <a:rPr lang="en-US" dirty="0"/>
              <a:t>Nutrients</a:t>
            </a:r>
          </a:p>
        </p:txBody>
      </p:sp>
    </p:spTree>
    <p:extLst>
      <p:ext uri="{BB962C8B-B14F-4D97-AF65-F5344CB8AC3E}">
        <p14:creationId xmlns:p14="http://schemas.microsoft.com/office/powerpoint/2010/main" val="2847334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948" y="423089"/>
            <a:ext cx="7104063" cy="1143000"/>
          </a:xfrm>
        </p:spPr>
        <p:txBody>
          <a:bodyPr/>
          <a:lstStyle/>
          <a:p>
            <a:r>
              <a:rPr lang="en-US" dirty="0"/>
              <a:t>TMDL Determinations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861" y="2555406"/>
            <a:ext cx="3701142" cy="3130610"/>
          </a:xfrm>
        </p:spPr>
        <p:txBody>
          <a:bodyPr/>
          <a:lstStyle/>
          <a:p>
            <a:r>
              <a:rPr lang="en-US" dirty="0"/>
              <a:t>Upper Suwannee River</a:t>
            </a:r>
          </a:p>
          <a:p>
            <a:pPr lvl="1"/>
            <a:r>
              <a:rPr lang="en-US" dirty="0"/>
              <a:t>Bacteria</a:t>
            </a:r>
          </a:p>
          <a:p>
            <a:r>
              <a:rPr lang="en-US" dirty="0"/>
              <a:t>Suwannee River</a:t>
            </a:r>
          </a:p>
          <a:p>
            <a:pPr lvl="1"/>
            <a:r>
              <a:rPr lang="en-US" dirty="0"/>
              <a:t>Nutrients (nitrate)</a:t>
            </a:r>
          </a:p>
          <a:p>
            <a:pPr marL="342900" lvl="1" indent="0">
              <a:buNone/>
            </a:pPr>
            <a:endParaRPr lang="en-US" sz="800" dirty="0"/>
          </a:p>
          <a:p>
            <a:r>
              <a:rPr lang="en-US" dirty="0"/>
              <a:t>Santa Fe River</a:t>
            </a:r>
          </a:p>
          <a:p>
            <a:pPr lvl="1"/>
            <a:r>
              <a:rPr lang="en-US" dirty="0"/>
              <a:t>Bacteria</a:t>
            </a:r>
          </a:p>
          <a:p>
            <a:pPr lvl="1"/>
            <a:r>
              <a:rPr lang="en-US" dirty="0"/>
              <a:t>Dissolved Oxygen</a:t>
            </a:r>
          </a:p>
        </p:txBody>
      </p:sp>
      <p:pic>
        <p:nvPicPr>
          <p:cNvPr id="2050" name="Picture 2" descr="G:\15xxxx - 2015 Projects\D150586.00 - SWIM Plan Consolidation and Update\05 Graphics-GIS-Modeling\Figures\01042017\Suwannee TMDLs_Rev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980" y="1276140"/>
            <a:ext cx="4321020" cy="559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221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72" y="2935185"/>
            <a:ext cx="3102617" cy="1143000"/>
          </a:xfrm>
        </p:spPr>
        <p:txBody>
          <a:bodyPr/>
          <a:lstStyle/>
          <a:p>
            <a:pPr algn="ctr"/>
            <a:r>
              <a:rPr lang="en-US" sz="2400" dirty="0"/>
              <a:t>Septic Tanks in Suwannee River Basin</a:t>
            </a:r>
          </a:p>
        </p:txBody>
      </p:sp>
      <p:pic>
        <p:nvPicPr>
          <p:cNvPr id="8194" name="Picture 2" descr="G:\15xxxx - 2015 Projects\D150586.00 - SWIM Plan Consolidation and Update\05 Graphics-GIS-Modeling\Figures\01042017\Suwannee Septic Tan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045" y="452176"/>
            <a:ext cx="4949955" cy="640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240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574" y="421018"/>
            <a:ext cx="7104063" cy="1143000"/>
          </a:xfrm>
        </p:spPr>
        <p:txBody>
          <a:bodyPr>
            <a:normAutofit/>
          </a:bodyPr>
          <a:lstStyle/>
          <a:p>
            <a:r>
              <a:rPr lang="en-US" sz="2800" dirty="0"/>
              <a:t>Nitrate Trends in River Flows 1989-2007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426541"/>
            <a:ext cx="6819899" cy="466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927" y="6383751"/>
            <a:ext cx="2094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Figure from SRWMD (2007)</a:t>
            </a:r>
          </a:p>
        </p:txBody>
      </p:sp>
    </p:spTree>
    <p:extLst>
      <p:ext uri="{BB962C8B-B14F-4D97-AF65-F5344CB8AC3E}">
        <p14:creationId xmlns:p14="http://schemas.microsoft.com/office/powerpoint/2010/main" val="433888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574" y="421018"/>
            <a:ext cx="7104063" cy="1143000"/>
          </a:xfrm>
        </p:spPr>
        <p:txBody>
          <a:bodyPr>
            <a:normAutofit/>
          </a:bodyPr>
          <a:lstStyle/>
          <a:p>
            <a:r>
              <a:rPr lang="en-US" sz="2800" dirty="0"/>
              <a:t>Nitrate Trends in Spring Flows 1989-2007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62861" y="6380459"/>
            <a:ext cx="2094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Figure from SRWMD (2007)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448694"/>
            <a:ext cx="6698664" cy="4658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777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948" y="469311"/>
            <a:ext cx="7104063" cy="1143000"/>
          </a:xfrm>
        </p:spPr>
        <p:txBody>
          <a:bodyPr/>
          <a:lstStyle/>
          <a:p>
            <a:r>
              <a:rPr lang="en-US" dirty="0"/>
              <a:t>Water Quality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698" y="1843449"/>
            <a:ext cx="7119938" cy="3763531"/>
          </a:xfrm>
        </p:spPr>
        <p:txBody>
          <a:bodyPr/>
          <a:lstStyle/>
          <a:p>
            <a:r>
              <a:rPr lang="en-US" dirty="0"/>
              <a:t>Impaired water bodies</a:t>
            </a:r>
          </a:p>
          <a:p>
            <a:pPr lvl="1"/>
            <a:r>
              <a:rPr lang="en-US" dirty="0"/>
              <a:t>Nutrients/DO</a:t>
            </a:r>
          </a:p>
          <a:p>
            <a:pPr lvl="1"/>
            <a:r>
              <a:rPr lang="en-US" dirty="0"/>
              <a:t>Bacteria</a:t>
            </a:r>
          </a:p>
          <a:p>
            <a:endParaRPr lang="en-US" sz="800" dirty="0"/>
          </a:p>
          <a:p>
            <a:r>
              <a:rPr lang="en-US" dirty="0"/>
              <a:t>Increasing trends in nitrate concentrations in groundwater and spring discharges in some locations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Increasing trends in nitrate concentrations in river surface waters in some locations</a:t>
            </a:r>
          </a:p>
        </p:txBody>
      </p:sp>
    </p:spTree>
    <p:extLst>
      <p:ext uri="{BB962C8B-B14F-4D97-AF65-F5344CB8AC3E}">
        <p14:creationId xmlns:p14="http://schemas.microsoft.com/office/powerpoint/2010/main" val="3508536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148" y="376420"/>
            <a:ext cx="7104063" cy="1143000"/>
          </a:xfrm>
        </p:spPr>
        <p:txBody>
          <a:bodyPr/>
          <a:lstStyle/>
          <a:p>
            <a:r>
              <a:rPr lang="en-US" dirty="0"/>
              <a:t>Water Quality Goals and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802" y="1902340"/>
            <a:ext cx="7119938" cy="4146768"/>
          </a:xfrm>
        </p:spPr>
        <p:txBody>
          <a:bodyPr/>
          <a:lstStyle/>
          <a:p>
            <a:r>
              <a:rPr lang="en-US" dirty="0"/>
              <a:t>Goals:</a:t>
            </a:r>
          </a:p>
          <a:p>
            <a:pPr lvl="1"/>
            <a:r>
              <a:rPr lang="en-US" dirty="0"/>
              <a:t>Reduce nitrogen loads to surface and groundwater</a:t>
            </a:r>
            <a:endParaRPr lang="en-US" sz="1800" dirty="0"/>
          </a:p>
          <a:p>
            <a:pPr lvl="1"/>
            <a:r>
              <a:rPr lang="en-US" dirty="0"/>
              <a:t>Reduce bacteria loads to surface water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Potential Projects:</a:t>
            </a:r>
          </a:p>
          <a:p>
            <a:pPr lvl="1"/>
            <a:r>
              <a:rPr lang="en-US" dirty="0"/>
              <a:t>Agricultural BMPs</a:t>
            </a:r>
          </a:p>
          <a:p>
            <a:pPr lvl="1"/>
            <a:r>
              <a:rPr lang="en-US" dirty="0"/>
              <a:t>Septic to sewer conversions</a:t>
            </a:r>
          </a:p>
          <a:p>
            <a:pPr lvl="1"/>
            <a:r>
              <a:rPr lang="en-US" dirty="0"/>
              <a:t>Wastewater treatment upgrades</a:t>
            </a:r>
          </a:p>
          <a:p>
            <a:pPr lvl="1"/>
            <a:r>
              <a:rPr lang="en-US" dirty="0"/>
              <a:t>Urban </a:t>
            </a:r>
            <a:r>
              <a:rPr lang="en-US" dirty="0" err="1"/>
              <a:t>stormwater</a:t>
            </a:r>
            <a:r>
              <a:rPr lang="en-US" dirty="0"/>
              <a:t> treatment</a:t>
            </a:r>
          </a:p>
          <a:p>
            <a:pPr lvl="1"/>
            <a:r>
              <a:rPr lang="en-US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1219561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8796" y="2732871"/>
            <a:ext cx="4975630" cy="1143000"/>
          </a:xfrm>
        </p:spPr>
        <p:txBody>
          <a:bodyPr/>
          <a:lstStyle/>
          <a:p>
            <a:pPr algn="ctr"/>
            <a:r>
              <a:rPr lang="en-US" sz="3600" dirty="0"/>
              <a:t>Suwannee River Basin</a:t>
            </a:r>
            <a:br>
              <a:rPr lang="en-US" sz="3600" dirty="0"/>
            </a:br>
            <a:r>
              <a:rPr lang="en-US" sz="3600" dirty="0"/>
              <a:t>Water Quantity</a:t>
            </a:r>
          </a:p>
        </p:txBody>
      </p:sp>
    </p:spTree>
    <p:extLst>
      <p:ext uri="{BB962C8B-B14F-4D97-AF65-F5344CB8AC3E}">
        <p14:creationId xmlns:p14="http://schemas.microsoft.com/office/powerpoint/2010/main" val="1381912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04191" y="458228"/>
            <a:ext cx="7251436" cy="1143000"/>
          </a:xfrm>
        </p:spPr>
        <p:txBody>
          <a:bodyPr/>
          <a:lstStyle/>
          <a:p>
            <a:r>
              <a:rPr lang="en-US" dirty="0"/>
              <a:t>Surface/Ground Water Interaction and Travel Times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8119" y="6376693"/>
            <a:ext cx="2294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n-lt"/>
              </a:rPr>
              <a:t>Source: www.welldrillingcompany.net</a:t>
            </a:r>
          </a:p>
        </p:txBody>
      </p:sp>
      <p:pic>
        <p:nvPicPr>
          <p:cNvPr id="7" name="Picture 2" descr="https://dr282zn36sxxg.cloudfront.net/datastreams/f-d%3A62fa713af72548f922d754148b3c962d1d070e90a9f2069c4bcae0a3%2BIMAGE_THUMB_POSTCARD%2BIMAGE_THUMB_POSTCARD.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4" y="1875411"/>
            <a:ext cx="5887083" cy="439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7378" y="2380826"/>
            <a:ext cx="1995142" cy="339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pitchFamily="1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55663" indent="-1651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201738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Times" pitchFamily="1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1425575" indent="-109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Times" pitchFamily="1" charset="0"/>
              <a:defRPr>
                <a:solidFill>
                  <a:schemeClr val="tx1"/>
                </a:solidFill>
                <a:latin typeface="+mn-lt"/>
              </a:defRPr>
            </a:lvl5pPr>
            <a:lvl6pPr marL="1882775" indent="-109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Times" pitchFamily="1" charset="0"/>
              <a:defRPr>
                <a:solidFill>
                  <a:schemeClr val="tx1"/>
                </a:solidFill>
                <a:latin typeface="+mn-lt"/>
              </a:defRPr>
            </a:lvl6pPr>
            <a:lvl7pPr marL="2339975" indent="-109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Times" pitchFamily="1" charset="0"/>
              <a:defRPr>
                <a:solidFill>
                  <a:schemeClr val="tx1"/>
                </a:solidFill>
                <a:latin typeface="+mn-lt"/>
              </a:defRPr>
            </a:lvl7pPr>
            <a:lvl8pPr marL="2797175" indent="-109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Times" pitchFamily="1" charset="0"/>
              <a:defRPr>
                <a:solidFill>
                  <a:schemeClr val="tx1"/>
                </a:solidFill>
                <a:latin typeface="+mn-lt"/>
              </a:defRPr>
            </a:lvl8pPr>
            <a:lvl9pPr marL="3254375" indent="-109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Times" pitchFamily="1" charset="0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Surface water travel times = </a:t>
            </a:r>
            <a:r>
              <a:rPr lang="en-US" sz="2000" kern="0" dirty="0">
                <a:solidFill>
                  <a:srgbClr val="FF0000"/>
                </a:solidFill>
              </a:rPr>
              <a:t>days, weeks, months</a:t>
            </a:r>
          </a:p>
          <a:p>
            <a:pPr marL="0" indent="0">
              <a:buNone/>
            </a:pPr>
            <a:endParaRPr lang="en-US" sz="2000" kern="0" dirty="0"/>
          </a:p>
          <a:p>
            <a:r>
              <a:rPr lang="en-US" sz="2000" kern="0" dirty="0"/>
              <a:t>Ground water travel times = </a:t>
            </a:r>
            <a:r>
              <a:rPr lang="en-US" sz="2000" kern="0" dirty="0">
                <a:solidFill>
                  <a:srgbClr val="FF0000"/>
                </a:solidFill>
              </a:rPr>
              <a:t>months, years, decades</a:t>
            </a:r>
          </a:p>
        </p:txBody>
      </p:sp>
    </p:spTree>
    <p:extLst>
      <p:ext uri="{BB962C8B-B14F-4D97-AF65-F5344CB8AC3E}">
        <p14:creationId xmlns:p14="http://schemas.microsoft.com/office/powerpoint/2010/main" val="151218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015" y="1522656"/>
            <a:ext cx="3601651" cy="1143000"/>
          </a:xfrm>
        </p:spPr>
        <p:txBody>
          <a:bodyPr/>
          <a:lstStyle/>
          <a:p>
            <a:r>
              <a:rPr lang="en-US" dirty="0"/>
              <a:t>Project Schedule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330" y="1038306"/>
            <a:ext cx="4263053" cy="268605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665016" y="5402469"/>
            <a:ext cx="7855986" cy="34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ounded Rectangular Callout 9"/>
          <p:cNvSpPr/>
          <p:nvPr/>
        </p:nvSpPr>
        <p:spPr bwMode="auto">
          <a:xfrm>
            <a:off x="364074" y="4329963"/>
            <a:ext cx="1277817" cy="773724"/>
          </a:xfrm>
          <a:prstGeom prst="wedgeRoundRectCallou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n-lt"/>
              </a:rPr>
              <a:t>Literature Review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Flowchart: Sort 10"/>
          <p:cNvSpPr/>
          <p:nvPr/>
        </p:nvSpPr>
        <p:spPr bwMode="auto">
          <a:xfrm>
            <a:off x="652157" y="5202375"/>
            <a:ext cx="152400" cy="433754"/>
          </a:xfrm>
          <a:prstGeom prst="flowChartSort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141" y="5678894"/>
            <a:ext cx="1023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March 2016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3428153" y="4305792"/>
            <a:ext cx="2319503" cy="773724"/>
          </a:xfrm>
          <a:prstGeom prst="wedgeRoundRectCallout">
            <a:avLst/>
          </a:prstGeom>
          <a:solidFill>
            <a:srgbClr val="92D05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Draft SWIM Plans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6881849" y="3248777"/>
            <a:ext cx="1712183" cy="773724"/>
          </a:xfrm>
          <a:prstGeom prst="wedgeRoundRectCallout">
            <a:avLst/>
          </a:prstGeom>
          <a:solidFill>
            <a:srgbClr val="FFFF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Final SWIM Plans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1773545" y="4300500"/>
            <a:ext cx="1574625" cy="773724"/>
          </a:xfrm>
          <a:prstGeom prst="wedgeRoundRectCallou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Stakeholder Meetings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5461" y="5693869"/>
            <a:ext cx="1018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July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95841" y="5720057"/>
            <a:ext cx="1324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March</a:t>
            </a: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7535465" y="4139921"/>
            <a:ext cx="1477911" cy="939596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600" dirty="0">
                <a:latin typeface="+mn-lt"/>
              </a:rPr>
              <a:t>GEBF</a:t>
            </a:r>
          </a:p>
          <a:p>
            <a: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600" dirty="0">
                <a:latin typeface="+mn-lt"/>
              </a:rPr>
              <a:t>Funding Request</a:t>
            </a:r>
          </a:p>
        </p:txBody>
      </p:sp>
      <p:sp>
        <p:nvSpPr>
          <p:cNvPr id="21" name="Flowchart: Sort 20"/>
          <p:cNvSpPr/>
          <p:nvPr/>
        </p:nvSpPr>
        <p:spPr bwMode="auto">
          <a:xfrm>
            <a:off x="7455226" y="5171601"/>
            <a:ext cx="152400" cy="433754"/>
          </a:xfrm>
          <a:prstGeom prst="flowChartSor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3" name="Flowchart: Sort 22"/>
          <p:cNvSpPr/>
          <p:nvPr/>
        </p:nvSpPr>
        <p:spPr bwMode="auto">
          <a:xfrm>
            <a:off x="1846558" y="5199972"/>
            <a:ext cx="152400" cy="433754"/>
          </a:xfrm>
          <a:prstGeom prst="flowChartSort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4" name="Flowchart: Sort 23"/>
          <p:cNvSpPr/>
          <p:nvPr/>
        </p:nvSpPr>
        <p:spPr bwMode="auto">
          <a:xfrm>
            <a:off x="2958786" y="5185935"/>
            <a:ext cx="152400" cy="433754"/>
          </a:xfrm>
          <a:prstGeom prst="flowChartSor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6" name="Flowchart: Sort 25"/>
          <p:cNvSpPr/>
          <p:nvPr/>
        </p:nvSpPr>
        <p:spPr bwMode="auto">
          <a:xfrm>
            <a:off x="4171795" y="5199972"/>
            <a:ext cx="152400" cy="433754"/>
          </a:xfrm>
          <a:prstGeom prst="flowChartSor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47902" y="5683821"/>
            <a:ext cx="137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May</a:t>
            </a:r>
          </a:p>
        </p:txBody>
      </p:sp>
      <p:sp>
        <p:nvSpPr>
          <p:cNvPr id="27" name="Rounded Rectangular Callout 26"/>
          <p:cNvSpPr/>
          <p:nvPr/>
        </p:nvSpPr>
        <p:spPr bwMode="auto">
          <a:xfrm>
            <a:off x="5863634" y="4300500"/>
            <a:ext cx="1574626" cy="773724"/>
          </a:xfrm>
          <a:prstGeom prst="wedgeRoundRectCallout">
            <a:avLst/>
          </a:prstGeom>
          <a:solidFill>
            <a:srgbClr val="92D05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600" dirty="0">
                <a:latin typeface="+mn-lt"/>
              </a:rPr>
              <a:t>Stakeholder Meetings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70513" y="5721633"/>
            <a:ext cx="137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November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76355" y="5724013"/>
            <a:ext cx="1358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September</a:t>
            </a:r>
          </a:p>
        </p:txBody>
      </p:sp>
      <p:sp>
        <p:nvSpPr>
          <p:cNvPr id="29" name="Flowchart: Sort 28"/>
          <p:cNvSpPr/>
          <p:nvPr/>
        </p:nvSpPr>
        <p:spPr bwMode="auto">
          <a:xfrm>
            <a:off x="5301518" y="5185592"/>
            <a:ext cx="152400" cy="433754"/>
          </a:xfrm>
          <a:prstGeom prst="flowChartSor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0" name="Flowchart: Sort 29"/>
          <p:cNvSpPr/>
          <p:nvPr/>
        </p:nvSpPr>
        <p:spPr bwMode="auto">
          <a:xfrm>
            <a:off x="6402503" y="5175887"/>
            <a:ext cx="152400" cy="433754"/>
          </a:xfrm>
          <a:prstGeom prst="flowChartSor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66003" y="5701524"/>
            <a:ext cx="137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January</a:t>
            </a:r>
          </a:p>
          <a:p>
            <a:pPr algn="ctr"/>
            <a:r>
              <a:rPr lang="en-US" sz="1600" dirty="0">
                <a:latin typeface="+mn-lt"/>
              </a:rPr>
              <a:t>2017</a:t>
            </a:r>
          </a:p>
        </p:txBody>
      </p:sp>
      <p:sp>
        <p:nvSpPr>
          <p:cNvPr id="32" name="Flowchart: Sort 31"/>
          <p:cNvSpPr/>
          <p:nvPr/>
        </p:nvSpPr>
        <p:spPr bwMode="auto">
          <a:xfrm>
            <a:off x="8525208" y="5162295"/>
            <a:ext cx="152400" cy="433754"/>
          </a:xfrm>
          <a:prstGeom prst="flowChartSor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58648" y="5735741"/>
            <a:ext cx="1324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May</a:t>
            </a:r>
          </a:p>
        </p:txBody>
      </p:sp>
    </p:spTree>
    <p:extLst>
      <p:ext uri="{BB962C8B-B14F-4D97-AF65-F5344CB8AC3E}">
        <p14:creationId xmlns:p14="http://schemas.microsoft.com/office/powerpoint/2010/main" val="2387858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198" y="483957"/>
            <a:ext cx="7104063" cy="1143000"/>
          </a:xfrm>
        </p:spPr>
        <p:txBody>
          <a:bodyPr/>
          <a:lstStyle/>
          <a:p>
            <a:r>
              <a:rPr lang="en-US" dirty="0"/>
              <a:t>Unconfined Aquifer in SRWMD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363" y="2203592"/>
            <a:ext cx="4020762" cy="3536300"/>
          </a:xfrm>
        </p:spPr>
        <p:txBody>
          <a:bodyPr/>
          <a:lstStyle/>
          <a:p>
            <a:r>
              <a:rPr lang="en-US" sz="2000" dirty="0"/>
              <a:t>Suwannee River WMD is mostly underlain by an unconfined or poorly confined Upper </a:t>
            </a:r>
            <a:r>
              <a:rPr lang="en-US" sz="2000" dirty="0" err="1"/>
              <a:t>Floridan</a:t>
            </a:r>
            <a:r>
              <a:rPr lang="en-US" sz="2000" dirty="0"/>
              <a:t> aquifer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000" dirty="0"/>
              <a:t>Spring discharges from the aquifer are major contributors to river flows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000" dirty="0"/>
              <a:t>Aquifer is especially vulnerable to pollution</a:t>
            </a:r>
          </a:p>
          <a:p>
            <a:endParaRPr lang="en-US" dirty="0"/>
          </a:p>
        </p:txBody>
      </p:sp>
      <p:pic>
        <p:nvPicPr>
          <p:cNvPr id="1026" name="Picture 2" descr="http://fl.water.usgs.gov/NAWQA/Maps/gafl-fas-confine-cyc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46" y="1742149"/>
            <a:ext cx="4084435" cy="49463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397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948" y="469311"/>
            <a:ext cx="7104063" cy="1143000"/>
          </a:xfrm>
        </p:spPr>
        <p:txBody>
          <a:bodyPr/>
          <a:lstStyle/>
          <a:p>
            <a:r>
              <a:rPr lang="en-US" dirty="0"/>
              <a:t>Water Quantity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166" y="2315720"/>
            <a:ext cx="7119938" cy="2517538"/>
          </a:xfrm>
        </p:spPr>
        <p:txBody>
          <a:bodyPr/>
          <a:lstStyle/>
          <a:p>
            <a:r>
              <a:rPr lang="en-US" dirty="0"/>
              <a:t>Decreasing trends in river flows in some locations</a:t>
            </a:r>
          </a:p>
          <a:p>
            <a:endParaRPr lang="en-US" sz="800" dirty="0"/>
          </a:p>
          <a:p>
            <a:r>
              <a:rPr lang="en-US" dirty="0"/>
              <a:t>Decreasing trends in springs discharges in some locations</a:t>
            </a:r>
          </a:p>
          <a:p>
            <a:endParaRPr lang="en-US" sz="700" dirty="0"/>
          </a:p>
          <a:p>
            <a:r>
              <a:rPr lang="en-US" dirty="0"/>
              <a:t>Substantial projected increases in water demand</a:t>
            </a:r>
          </a:p>
        </p:txBody>
      </p:sp>
    </p:spTree>
    <p:extLst>
      <p:ext uri="{BB962C8B-B14F-4D97-AF65-F5344CB8AC3E}">
        <p14:creationId xmlns:p14="http://schemas.microsoft.com/office/powerpoint/2010/main" val="1312926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948" y="478020"/>
            <a:ext cx="7104063" cy="1143000"/>
          </a:xfrm>
        </p:spPr>
        <p:txBody>
          <a:bodyPr/>
          <a:lstStyle/>
          <a:p>
            <a:r>
              <a:rPr lang="en-US" dirty="0"/>
              <a:t>Water Quantity Goals and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161" y="1896061"/>
            <a:ext cx="7119938" cy="4112854"/>
          </a:xfrm>
        </p:spPr>
        <p:txBody>
          <a:bodyPr/>
          <a:lstStyle/>
          <a:p>
            <a:r>
              <a:rPr lang="en-US" dirty="0"/>
              <a:t>Goals:</a:t>
            </a:r>
          </a:p>
          <a:p>
            <a:pPr lvl="1"/>
            <a:r>
              <a:rPr lang="en-US" dirty="0"/>
              <a:t>Increase aquifer recharge</a:t>
            </a:r>
          </a:p>
          <a:p>
            <a:pPr lvl="1"/>
            <a:r>
              <a:rPr lang="en-US" dirty="0"/>
              <a:t>Decrease excessive runoff and evapotranspiration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Potential Projects:</a:t>
            </a:r>
          </a:p>
          <a:p>
            <a:pPr lvl="1"/>
            <a:r>
              <a:rPr lang="en-US" dirty="0"/>
              <a:t>Agricultural BMPs</a:t>
            </a:r>
          </a:p>
          <a:p>
            <a:pPr lvl="1"/>
            <a:r>
              <a:rPr lang="en-US" dirty="0"/>
              <a:t>Hydrologic restoration of over-drained lands</a:t>
            </a:r>
          </a:p>
          <a:p>
            <a:pPr lvl="1"/>
            <a:r>
              <a:rPr lang="en-US" dirty="0"/>
              <a:t>Water reuse</a:t>
            </a:r>
          </a:p>
          <a:p>
            <a:pPr lvl="1"/>
            <a:r>
              <a:rPr lang="en-US" dirty="0"/>
              <a:t>Water conservation</a:t>
            </a:r>
          </a:p>
          <a:p>
            <a:pPr lvl="1"/>
            <a:r>
              <a:rPr lang="en-US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629349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91709" y="2639756"/>
            <a:ext cx="5173249" cy="1143000"/>
          </a:xfrm>
        </p:spPr>
        <p:txBody>
          <a:bodyPr/>
          <a:lstStyle/>
          <a:p>
            <a:pPr algn="ctr"/>
            <a:r>
              <a:rPr lang="en-US" sz="3600" dirty="0"/>
              <a:t>Suwannee River Basin</a:t>
            </a:r>
            <a:br>
              <a:rPr lang="en-US" sz="3600" dirty="0"/>
            </a:br>
            <a:r>
              <a:rPr lang="en-US" sz="3600" dirty="0"/>
              <a:t>Natural Systems</a:t>
            </a:r>
          </a:p>
        </p:txBody>
      </p:sp>
    </p:spTree>
    <p:extLst>
      <p:ext uri="{BB962C8B-B14F-4D97-AF65-F5344CB8AC3E}">
        <p14:creationId xmlns:p14="http://schemas.microsoft.com/office/powerpoint/2010/main" val="4084778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351" y="338682"/>
            <a:ext cx="7104063" cy="1143000"/>
          </a:xfrm>
        </p:spPr>
        <p:txBody>
          <a:bodyPr/>
          <a:lstStyle/>
          <a:p>
            <a:r>
              <a:rPr lang="en-US" dirty="0"/>
              <a:t>1995 vs. 2011 Land Use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48" y="1175658"/>
            <a:ext cx="4284617" cy="567363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73" y="1184366"/>
            <a:ext cx="4284617" cy="567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89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351" y="338682"/>
            <a:ext cx="7104063" cy="1143000"/>
          </a:xfrm>
        </p:spPr>
        <p:txBody>
          <a:bodyPr/>
          <a:lstStyle/>
          <a:p>
            <a:r>
              <a:rPr lang="en-US" dirty="0"/>
              <a:t>Publicly-Owned Conservation Lands</a:t>
            </a:r>
          </a:p>
        </p:txBody>
      </p:sp>
      <p:pic>
        <p:nvPicPr>
          <p:cNvPr id="1026" name="Picture 2" descr="G:\15xxxx - 2015 Projects\D150586.00 - SWIM Plan Consolidation and Update\05 Graphics-GIS-Modeling\Figures\SuwanneeSanteFe_ConservationL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423" y="1163097"/>
            <a:ext cx="4214949" cy="559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4932" y="2418732"/>
            <a:ext cx="3701142" cy="2816460"/>
          </a:xfrm>
        </p:spPr>
        <p:txBody>
          <a:bodyPr/>
          <a:lstStyle/>
          <a:p>
            <a:r>
              <a:rPr lang="en-US" sz="2000" dirty="0"/>
              <a:t>Significant publicly-owned conservation lands in the upper and lower Suwannee River basin</a:t>
            </a:r>
          </a:p>
          <a:p>
            <a:pPr marL="342900" lvl="1" indent="0">
              <a:buNone/>
            </a:pPr>
            <a:endParaRPr lang="en-US" sz="700" dirty="0"/>
          </a:p>
          <a:p>
            <a:r>
              <a:rPr lang="en-US" sz="2000" dirty="0"/>
              <a:t>Limited conservation lands in Santa Fe and middle Suwannee basins</a:t>
            </a:r>
          </a:p>
        </p:txBody>
      </p:sp>
    </p:spTree>
    <p:extLst>
      <p:ext uri="{BB962C8B-B14F-4D97-AF65-F5344CB8AC3E}">
        <p14:creationId xmlns:p14="http://schemas.microsoft.com/office/powerpoint/2010/main" val="1222350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0" y="1123950"/>
            <a:ext cx="4053096" cy="4610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22" y="1123951"/>
            <a:ext cx="3933092" cy="4610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5471" y="5758830"/>
            <a:ext cx="2166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+mn-lt"/>
              </a:rPr>
              <a:t>Silviculture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7289" y="5758196"/>
            <a:ext cx="2166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n-US" sz="2400" b="0" dirty="0">
                <a:latin typeface="+mn-lt"/>
              </a:rPr>
              <a:t>Agriculture</a:t>
            </a:r>
            <a:r>
              <a:rPr lang="en-US" b="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32914" y="6499928"/>
            <a:ext cx="1665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FFWCC 2009 data</a:t>
            </a:r>
          </a:p>
        </p:txBody>
      </p:sp>
    </p:spTree>
    <p:extLst>
      <p:ext uri="{BB962C8B-B14F-4D97-AF65-F5344CB8AC3E}">
        <p14:creationId xmlns:p14="http://schemas.microsoft.com/office/powerpoint/2010/main" val="1079632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948" y="469311"/>
            <a:ext cx="7104063" cy="1143000"/>
          </a:xfrm>
        </p:spPr>
        <p:txBody>
          <a:bodyPr/>
          <a:lstStyle/>
          <a:p>
            <a:r>
              <a:rPr lang="en-US" dirty="0"/>
              <a:t>Natural Systems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246" y="1793623"/>
            <a:ext cx="7119938" cy="4442077"/>
          </a:xfrm>
        </p:spPr>
        <p:txBody>
          <a:bodyPr/>
          <a:lstStyle/>
          <a:p>
            <a:r>
              <a:rPr lang="en-US" dirty="0"/>
              <a:t>Conversion of </a:t>
            </a:r>
            <a:r>
              <a:rPr lang="en-US" dirty="0" err="1"/>
              <a:t>silviculture</a:t>
            </a:r>
            <a:r>
              <a:rPr lang="en-US" dirty="0"/>
              <a:t> to more intense agricultural uses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Habitat fragmentation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Loss of native aquatic vegetation and expansion of nuisance algae (</a:t>
            </a:r>
            <a:r>
              <a:rPr lang="en-US" i="1" dirty="0" err="1"/>
              <a:t>Lyngbya</a:t>
            </a:r>
            <a:r>
              <a:rPr lang="en-US" dirty="0"/>
              <a:t>) in spring runs</a:t>
            </a:r>
          </a:p>
          <a:p>
            <a:endParaRPr lang="en-US" sz="800" dirty="0"/>
          </a:p>
          <a:p>
            <a:r>
              <a:rPr lang="en-US" dirty="0"/>
              <a:t>Nutrient enrichment of coastal estuary and potential seagrass declines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Increase in species listings</a:t>
            </a:r>
          </a:p>
        </p:txBody>
      </p:sp>
    </p:spTree>
    <p:extLst>
      <p:ext uri="{BB962C8B-B14F-4D97-AF65-F5344CB8AC3E}">
        <p14:creationId xmlns:p14="http://schemas.microsoft.com/office/powerpoint/2010/main" val="2275153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948" y="478020"/>
            <a:ext cx="7104063" cy="1143000"/>
          </a:xfrm>
        </p:spPr>
        <p:txBody>
          <a:bodyPr/>
          <a:lstStyle/>
          <a:p>
            <a:r>
              <a:rPr lang="en-US" dirty="0"/>
              <a:t>Natural Systems Goals and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013" y="1792926"/>
            <a:ext cx="7119938" cy="4617924"/>
          </a:xfrm>
        </p:spPr>
        <p:txBody>
          <a:bodyPr/>
          <a:lstStyle/>
          <a:p>
            <a:r>
              <a:rPr lang="en-US" dirty="0"/>
              <a:t>Goals:</a:t>
            </a:r>
          </a:p>
          <a:p>
            <a:pPr lvl="1"/>
            <a:r>
              <a:rPr lang="en-US" dirty="0"/>
              <a:t>Reduce existing habitat fragmentation</a:t>
            </a:r>
          </a:p>
          <a:p>
            <a:pPr lvl="1"/>
            <a:r>
              <a:rPr lang="en-US" dirty="0"/>
              <a:t>Maintain and expand existing wildlife corridors</a:t>
            </a:r>
          </a:p>
          <a:p>
            <a:pPr lvl="1"/>
            <a:r>
              <a:rPr lang="en-US" dirty="0"/>
              <a:t>Protect listed species and biodiversity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Potential Projects:</a:t>
            </a:r>
          </a:p>
          <a:p>
            <a:pPr lvl="1"/>
            <a:r>
              <a:rPr lang="en-US" dirty="0"/>
              <a:t>Conservation of natural lands</a:t>
            </a:r>
          </a:p>
          <a:p>
            <a:pPr lvl="2"/>
            <a:r>
              <a:rPr lang="en-US" sz="1800" dirty="0"/>
              <a:t>Public acquisition</a:t>
            </a:r>
          </a:p>
          <a:p>
            <a:pPr lvl="2"/>
            <a:r>
              <a:rPr lang="en-US" sz="1800" dirty="0"/>
              <a:t>Conservation easements</a:t>
            </a:r>
          </a:p>
          <a:p>
            <a:pPr lvl="1"/>
            <a:r>
              <a:rPr lang="en-US" dirty="0"/>
              <a:t>Habitat restoration</a:t>
            </a:r>
          </a:p>
          <a:p>
            <a:pPr lvl="1"/>
            <a:r>
              <a:rPr lang="en-US" dirty="0"/>
              <a:t>Springs restoration</a:t>
            </a:r>
          </a:p>
          <a:p>
            <a:pPr lvl="1"/>
            <a:r>
              <a:rPr lang="en-US" dirty="0"/>
              <a:t>Other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450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Attendees</a:t>
            </a:r>
          </a:p>
        </p:txBody>
      </p:sp>
    </p:spTree>
    <p:extLst>
      <p:ext uri="{BB962C8B-B14F-4D97-AF65-F5344CB8AC3E}">
        <p14:creationId xmlns:p14="http://schemas.microsoft.com/office/powerpoint/2010/main" val="858476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68" y="440596"/>
            <a:ext cx="7104063" cy="1143000"/>
          </a:xfrm>
        </p:spPr>
        <p:txBody>
          <a:bodyPr/>
          <a:lstStyle/>
          <a:p>
            <a:r>
              <a:rPr lang="en-US" dirty="0"/>
              <a:t>Project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20" y="1563215"/>
            <a:ext cx="7119938" cy="4114800"/>
          </a:xfrm>
        </p:spPr>
        <p:txBody>
          <a:bodyPr/>
          <a:lstStyle/>
          <a:p>
            <a:r>
              <a:rPr lang="en-US" sz="2200" u="sng" dirty="0"/>
              <a:t>Update</a:t>
            </a:r>
            <a:r>
              <a:rPr lang="en-US" sz="2200" dirty="0"/>
              <a:t> and </a:t>
            </a:r>
            <a:r>
              <a:rPr lang="en-US" sz="2200" u="sng" dirty="0"/>
              <a:t>consolidate</a:t>
            </a:r>
            <a:r>
              <a:rPr lang="en-US" sz="2200" dirty="0"/>
              <a:t> six existing SWIM plans into two comprehensive SWIM plans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126848"/>
              </p:ext>
            </p:extLst>
          </p:nvPr>
        </p:nvGraphicFramePr>
        <p:xfrm>
          <a:off x="1190368" y="2558535"/>
          <a:ext cx="7101015" cy="28651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8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2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Existing Plans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Updated and Consolidate Plans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Suwannee River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Suwannee River Basin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Santa Fe River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Alligator Lake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Aucilla River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Coastal</a:t>
                      </a:r>
                      <a:r>
                        <a:rPr lang="en-US" b="0" baseline="0" dirty="0">
                          <a:solidFill>
                            <a:schemeClr val="tx2"/>
                          </a:solidFill>
                        </a:rPr>
                        <a:t> Rivers Basin</a:t>
                      </a:r>
                      <a:endParaRPr lang="en-US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Coastal Rivers (Ecofina, Fenholloway, Steinhatchee)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Waccasassa River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172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987" y="399643"/>
            <a:ext cx="7104063" cy="1143000"/>
          </a:xfrm>
        </p:spPr>
        <p:txBody>
          <a:bodyPr/>
          <a:lstStyle/>
          <a:p>
            <a:r>
              <a:rPr lang="en-US" sz="3600" dirty="0"/>
              <a:t>Coastal Rivers Basin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55201" y="2864998"/>
            <a:ext cx="3116875" cy="2088839"/>
          </a:xfrm>
        </p:spPr>
        <p:txBody>
          <a:bodyPr/>
          <a:lstStyle/>
          <a:p>
            <a:r>
              <a:rPr lang="en-US" dirty="0" err="1"/>
              <a:t>Aucilla</a:t>
            </a:r>
            <a:r>
              <a:rPr lang="en-US" dirty="0"/>
              <a:t> River</a:t>
            </a:r>
          </a:p>
          <a:p>
            <a:r>
              <a:rPr lang="en-US" dirty="0" err="1"/>
              <a:t>Econfina</a:t>
            </a:r>
            <a:r>
              <a:rPr lang="en-US" dirty="0"/>
              <a:t> River</a:t>
            </a:r>
          </a:p>
          <a:p>
            <a:r>
              <a:rPr lang="en-US" dirty="0"/>
              <a:t>Fenholloway River</a:t>
            </a:r>
          </a:p>
          <a:p>
            <a:r>
              <a:rPr lang="en-US" dirty="0"/>
              <a:t>Steinhatchee River</a:t>
            </a:r>
          </a:p>
          <a:p>
            <a:r>
              <a:rPr lang="en-US" dirty="0" err="1"/>
              <a:t>Waccasassa</a:t>
            </a:r>
            <a:r>
              <a:rPr lang="en-US" dirty="0"/>
              <a:t> River</a:t>
            </a:r>
          </a:p>
        </p:txBody>
      </p:sp>
      <p:pic>
        <p:nvPicPr>
          <p:cNvPr id="1027" name="Picture 3" descr="G:\15xxxx - 2015 Projects\D150586.00 - SWIM Plan Consolidation and Update\05 Graphics-GIS-Modeling\Figures\01042017\Coastal Rivers Over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210" y="1266389"/>
            <a:ext cx="4320790" cy="559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846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9521" y="2724832"/>
            <a:ext cx="4945485" cy="1143000"/>
          </a:xfrm>
        </p:spPr>
        <p:txBody>
          <a:bodyPr/>
          <a:lstStyle/>
          <a:p>
            <a:pPr algn="ctr"/>
            <a:r>
              <a:rPr lang="en-US" sz="3600" dirty="0"/>
              <a:t>Coastal Rivers Basin</a:t>
            </a:r>
            <a:br>
              <a:rPr lang="en-US" sz="3600" dirty="0"/>
            </a:br>
            <a:r>
              <a:rPr lang="en-US" sz="3600" dirty="0"/>
              <a:t>Water Quality</a:t>
            </a:r>
          </a:p>
        </p:txBody>
      </p:sp>
    </p:spTree>
    <p:extLst>
      <p:ext uri="{BB962C8B-B14F-4D97-AF65-F5344CB8AC3E}">
        <p14:creationId xmlns:p14="http://schemas.microsoft.com/office/powerpoint/2010/main" val="510971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79" y="364808"/>
            <a:ext cx="7104063" cy="1143000"/>
          </a:xfrm>
        </p:spPr>
        <p:txBody>
          <a:bodyPr/>
          <a:lstStyle/>
          <a:p>
            <a:r>
              <a:rPr lang="en-US" dirty="0"/>
              <a:t>Water Quality Impairments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2193" y="2760161"/>
            <a:ext cx="4510249" cy="2223821"/>
          </a:xfrm>
        </p:spPr>
        <p:txBody>
          <a:bodyPr/>
          <a:lstStyle/>
          <a:p>
            <a:r>
              <a:rPr lang="en-US" dirty="0"/>
              <a:t>Impairments determined for:</a:t>
            </a:r>
          </a:p>
          <a:p>
            <a:pPr lvl="1"/>
            <a:r>
              <a:rPr lang="en-US" dirty="0"/>
              <a:t>Bacteria</a:t>
            </a:r>
          </a:p>
          <a:p>
            <a:pPr lvl="1"/>
            <a:r>
              <a:rPr lang="en-US" dirty="0"/>
              <a:t>Dissolved oxygen</a:t>
            </a:r>
          </a:p>
          <a:p>
            <a:pPr lvl="1"/>
            <a:r>
              <a:rPr lang="en-US" dirty="0"/>
              <a:t>Nutrients</a:t>
            </a:r>
          </a:p>
          <a:p>
            <a:pPr lvl="1"/>
            <a:r>
              <a:rPr lang="en-US" dirty="0"/>
              <a:t>Ammonia</a:t>
            </a:r>
          </a:p>
        </p:txBody>
      </p:sp>
      <p:pic>
        <p:nvPicPr>
          <p:cNvPr id="3074" name="Picture 2" descr="G:\15xxxx - 2015 Projects\D150586.00 - SWIM Plan Consolidation and Update\05 Graphics-GIS-Modeling\Figures\01042017\Coastal Rivers Impaired WBI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92" y="1396425"/>
            <a:ext cx="4220307" cy="546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983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948" y="413041"/>
            <a:ext cx="7104063" cy="1143000"/>
          </a:xfrm>
        </p:spPr>
        <p:txBody>
          <a:bodyPr/>
          <a:lstStyle/>
          <a:p>
            <a:r>
              <a:rPr lang="en-US" dirty="0"/>
              <a:t>TMDL Determinations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09" y="1791736"/>
            <a:ext cx="3701142" cy="4528682"/>
          </a:xfrm>
        </p:spPr>
        <p:txBody>
          <a:bodyPr/>
          <a:lstStyle/>
          <a:p>
            <a:r>
              <a:rPr lang="en-US" dirty="0" err="1"/>
              <a:t>Wacissa</a:t>
            </a:r>
            <a:r>
              <a:rPr lang="en-US" dirty="0"/>
              <a:t> River</a:t>
            </a:r>
          </a:p>
          <a:p>
            <a:pPr lvl="1"/>
            <a:r>
              <a:rPr lang="en-US" dirty="0"/>
              <a:t>Nutrients</a:t>
            </a:r>
          </a:p>
          <a:p>
            <a:r>
              <a:rPr lang="en-US" dirty="0" err="1"/>
              <a:t>Econfina</a:t>
            </a:r>
            <a:r>
              <a:rPr lang="en-US" dirty="0"/>
              <a:t> River</a:t>
            </a:r>
          </a:p>
          <a:p>
            <a:pPr lvl="1"/>
            <a:r>
              <a:rPr lang="en-US" dirty="0"/>
              <a:t>Ammonia</a:t>
            </a:r>
          </a:p>
          <a:p>
            <a:pPr lvl="1"/>
            <a:r>
              <a:rPr lang="en-US" dirty="0"/>
              <a:t>Dissolved Oxygen</a:t>
            </a:r>
          </a:p>
          <a:p>
            <a:pPr lvl="1"/>
            <a:r>
              <a:rPr lang="en-US" dirty="0"/>
              <a:t>BOD</a:t>
            </a:r>
          </a:p>
          <a:p>
            <a:pPr lvl="1"/>
            <a:r>
              <a:rPr lang="en-US" dirty="0"/>
              <a:t>Dioxin</a:t>
            </a:r>
          </a:p>
          <a:p>
            <a:pPr marL="342900" lvl="1" indent="0">
              <a:buNone/>
            </a:pPr>
            <a:endParaRPr lang="en-US" sz="800" dirty="0"/>
          </a:p>
          <a:p>
            <a:r>
              <a:rPr lang="en-US" dirty="0" err="1"/>
              <a:t>Steinhatchee</a:t>
            </a:r>
            <a:r>
              <a:rPr lang="en-US" dirty="0"/>
              <a:t> River</a:t>
            </a:r>
          </a:p>
          <a:p>
            <a:pPr lvl="1"/>
            <a:r>
              <a:rPr lang="en-US" dirty="0"/>
              <a:t>Bacteria</a:t>
            </a:r>
          </a:p>
          <a:p>
            <a:r>
              <a:rPr lang="en-US" dirty="0" err="1"/>
              <a:t>Waccasassa</a:t>
            </a:r>
            <a:r>
              <a:rPr lang="en-US" dirty="0"/>
              <a:t> River</a:t>
            </a:r>
          </a:p>
          <a:p>
            <a:pPr lvl="1"/>
            <a:r>
              <a:rPr lang="en-US" dirty="0"/>
              <a:t>Nutrients</a:t>
            </a:r>
          </a:p>
        </p:txBody>
      </p:sp>
      <p:pic>
        <p:nvPicPr>
          <p:cNvPr id="4098" name="Picture 2" descr="G:\15xxxx - 2015 Projects\D150586.00 - SWIM Plan Consolidation and Update\05 Graphics-GIS-Modeling\Figures\01042017\Coastal Rivers TMDLs_Rev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04" y="1292394"/>
            <a:ext cx="4300695" cy="556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191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72" y="2935185"/>
            <a:ext cx="3102617" cy="1143000"/>
          </a:xfrm>
        </p:spPr>
        <p:txBody>
          <a:bodyPr/>
          <a:lstStyle/>
          <a:p>
            <a:pPr algn="ctr"/>
            <a:r>
              <a:rPr lang="en-US" sz="2400" dirty="0"/>
              <a:t>Septic Tanks in Coastal Rivers Basin</a:t>
            </a:r>
          </a:p>
        </p:txBody>
      </p:sp>
      <p:pic>
        <p:nvPicPr>
          <p:cNvPr id="7170" name="Picture 2" descr="G:\15xxxx - 2015 Projects\D150586.00 - SWIM Plan Consolidation and Update\05 Graphics-GIS-Modeling\Figures\Coastal Rivers Septic Tan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08" y="486164"/>
            <a:ext cx="4923692" cy="637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891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574" y="421018"/>
            <a:ext cx="7104063" cy="1143000"/>
          </a:xfrm>
        </p:spPr>
        <p:txBody>
          <a:bodyPr>
            <a:normAutofit/>
          </a:bodyPr>
          <a:lstStyle/>
          <a:p>
            <a:r>
              <a:rPr lang="en-US" sz="2800" dirty="0"/>
              <a:t>Nitrate Trends in River Flows 1989-2007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426541"/>
            <a:ext cx="6819899" cy="466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927" y="6383751"/>
            <a:ext cx="2094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Figure from SRWMD (2007)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2100105" y="2180492"/>
            <a:ext cx="1085222" cy="1075173"/>
          </a:xfrm>
          <a:prstGeom prst="ellipse">
            <a:avLst/>
          </a:prstGeom>
          <a:noFill/>
          <a:ln w="38100" cap="flat" cmpd="sng" algn="ctr">
            <a:solidFill>
              <a:srgbClr val="E651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166527" y="5166526"/>
            <a:ext cx="1085222" cy="1075173"/>
          </a:xfrm>
          <a:prstGeom prst="ellipse">
            <a:avLst/>
          </a:prstGeom>
          <a:noFill/>
          <a:ln w="38100" cap="flat" cmpd="sng" algn="ctr">
            <a:solidFill>
              <a:srgbClr val="E651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661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574" y="421018"/>
            <a:ext cx="7104063" cy="1143000"/>
          </a:xfrm>
        </p:spPr>
        <p:txBody>
          <a:bodyPr>
            <a:normAutofit/>
          </a:bodyPr>
          <a:lstStyle/>
          <a:p>
            <a:r>
              <a:rPr lang="en-US" sz="2800" dirty="0"/>
              <a:t>Nitrate Trends in Spring Flows 1989-2007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62861" y="6380459"/>
            <a:ext cx="2094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Figure from SRWMD (2007)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448694"/>
            <a:ext cx="6698664" cy="46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 bwMode="auto">
          <a:xfrm>
            <a:off x="1748413" y="2019718"/>
            <a:ext cx="1085222" cy="1075173"/>
          </a:xfrm>
          <a:prstGeom prst="ellipse">
            <a:avLst/>
          </a:prstGeom>
          <a:noFill/>
          <a:ln w="38100" cap="flat" cmpd="sng" algn="ctr">
            <a:solidFill>
              <a:srgbClr val="E651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466681" y="3637503"/>
            <a:ext cx="1085222" cy="1075173"/>
          </a:xfrm>
          <a:prstGeom prst="ellipse">
            <a:avLst/>
          </a:prstGeom>
          <a:noFill/>
          <a:ln w="38100" cap="flat" cmpd="sng" algn="ctr">
            <a:solidFill>
              <a:srgbClr val="E651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05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948" y="469311"/>
            <a:ext cx="7104063" cy="1143000"/>
          </a:xfrm>
        </p:spPr>
        <p:txBody>
          <a:bodyPr/>
          <a:lstStyle/>
          <a:p>
            <a:r>
              <a:rPr lang="en-US" dirty="0"/>
              <a:t>Water Quality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698" y="1843449"/>
            <a:ext cx="7119938" cy="3713289"/>
          </a:xfrm>
        </p:spPr>
        <p:txBody>
          <a:bodyPr/>
          <a:lstStyle/>
          <a:p>
            <a:r>
              <a:rPr lang="en-US" dirty="0"/>
              <a:t>Impaired water bodies</a:t>
            </a:r>
          </a:p>
          <a:p>
            <a:pPr lvl="1"/>
            <a:r>
              <a:rPr lang="en-US" dirty="0"/>
              <a:t>Nutrients</a:t>
            </a:r>
          </a:p>
          <a:p>
            <a:pPr lvl="1"/>
            <a:r>
              <a:rPr lang="en-US" dirty="0"/>
              <a:t>Bacteria</a:t>
            </a:r>
          </a:p>
          <a:p>
            <a:endParaRPr lang="en-US" sz="800" dirty="0"/>
          </a:p>
          <a:p>
            <a:r>
              <a:rPr lang="en-US" dirty="0"/>
              <a:t>Increasing trends in nitrate concentrations in groundwater and spring discharges in some locations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Increasing trends in nitrate concentrations in river surface waters in some locations</a:t>
            </a:r>
          </a:p>
        </p:txBody>
      </p:sp>
    </p:spTree>
    <p:extLst>
      <p:ext uri="{BB962C8B-B14F-4D97-AF65-F5344CB8AC3E}">
        <p14:creationId xmlns:p14="http://schemas.microsoft.com/office/powerpoint/2010/main" val="11949579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148" y="376420"/>
            <a:ext cx="7104063" cy="1143000"/>
          </a:xfrm>
        </p:spPr>
        <p:txBody>
          <a:bodyPr/>
          <a:lstStyle/>
          <a:p>
            <a:r>
              <a:rPr lang="en-US" dirty="0"/>
              <a:t>Water Quality Goals and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59" y="2012873"/>
            <a:ext cx="7119938" cy="3885510"/>
          </a:xfrm>
        </p:spPr>
        <p:txBody>
          <a:bodyPr/>
          <a:lstStyle/>
          <a:p>
            <a:r>
              <a:rPr lang="en-US" dirty="0"/>
              <a:t>Goals:</a:t>
            </a:r>
          </a:p>
          <a:p>
            <a:pPr lvl="1"/>
            <a:r>
              <a:rPr lang="en-US" dirty="0"/>
              <a:t>Reduce nitrogen loads to surface and groundwater</a:t>
            </a:r>
            <a:endParaRPr lang="en-US" sz="1800" dirty="0"/>
          </a:p>
          <a:p>
            <a:pPr lvl="1"/>
            <a:r>
              <a:rPr lang="en-US" dirty="0"/>
              <a:t>Reduce bacteria loads to surface water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Potential Projects:</a:t>
            </a:r>
          </a:p>
          <a:p>
            <a:pPr lvl="1"/>
            <a:r>
              <a:rPr lang="en-US" dirty="0"/>
              <a:t>Agricultural BMPs</a:t>
            </a:r>
          </a:p>
          <a:p>
            <a:pPr lvl="1"/>
            <a:r>
              <a:rPr lang="en-US" dirty="0"/>
              <a:t>Septic to sewer conversions</a:t>
            </a:r>
          </a:p>
          <a:p>
            <a:pPr lvl="1"/>
            <a:r>
              <a:rPr lang="en-US" dirty="0"/>
              <a:t>Wastewater treatment upgrades</a:t>
            </a:r>
          </a:p>
          <a:p>
            <a:pPr lvl="1"/>
            <a:r>
              <a:rPr lang="en-US" dirty="0"/>
              <a:t>Urban </a:t>
            </a:r>
            <a:r>
              <a:rPr lang="en-US" dirty="0" err="1"/>
              <a:t>stormwater</a:t>
            </a:r>
            <a:r>
              <a:rPr lang="en-US" dirty="0"/>
              <a:t> treatment</a:t>
            </a:r>
          </a:p>
          <a:p>
            <a:pPr lvl="1"/>
            <a:r>
              <a:rPr lang="en-US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13311775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8796" y="2732871"/>
            <a:ext cx="4975630" cy="1143000"/>
          </a:xfrm>
        </p:spPr>
        <p:txBody>
          <a:bodyPr/>
          <a:lstStyle/>
          <a:p>
            <a:pPr algn="ctr"/>
            <a:r>
              <a:rPr lang="en-US" sz="3600" dirty="0"/>
              <a:t>Coastal Rivers Basin</a:t>
            </a:r>
            <a:br>
              <a:rPr lang="en-US" sz="3600" dirty="0"/>
            </a:br>
            <a:r>
              <a:rPr lang="en-US" sz="3600" dirty="0"/>
              <a:t>Water Quantity</a:t>
            </a:r>
          </a:p>
        </p:txBody>
      </p:sp>
    </p:spTree>
    <p:extLst>
      <p:ext uri="{BB962C8B-B14F-4D97-AF65-F5344CB8AC3E}">
        <p14:creationId xmlns:p14="http://schemas.microsoft.com/office/powerpoint/2010/main" val="243033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074" y="451894"/>
            <a:ext cx="7104063" cy="1143000"/>
          </a:xfrm>
        </p:spPr>
        <p:txBody>
          <a:bodyPr/>
          <a:lstStyle/>
          <a:p>
            <a:r>
              <a:rPr lang="en-US" dirty="0"/>
              <a:t>Surface Water Improvement and Management (SWIM)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407" y="1889669"/>
            <a:ext cx="7097486" cy="4554674"/>
          </a:xfrm>
        </p:spPr>
        <p:txBody>
          <a:bodyPr/>
          <a:lstStyle/>
          <a:p>
            <a:r>
              <a:rPr lang="en-US" sz="2000" dirty="0"/>
              <a:t>Created through passage of the Surface Water Improvement and Management Act of 1987 (373.451 – 373.459, F.S.)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000" dirty="0"/>
              <a:t>Law developed to address major watershed issues in identified priority water bodies throughout the State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000" dirty="0"/>
              <a:t>SWIM Plans provide:</a:t>
            </a:r>
          </a:p>
          <a:p>
            <a:pPr lvl="1"/>
            <a:r>
              <a:rPr lang="en-US" sz="1800" dirty="0"/>
              <a:t>Watershed description</a:t>
            </a:r>
          </a:p>
          <a:p>
            <a:pPr lvl="1"/>
            <a:r>
              <a:rPr lang="en-US" sz="1800" dirty="0"/>
              <a:t>Assessment of watershed and water resource conditions</a:t>
            </a:r>
          </a:p>
          <a:p>
            <a:pPr lvl="1"/>
            <a:r>
              <a:rPr lang="en-US" sz="1800" dirty="0"/>
              <a:t>Evaluation of accomplishments and improvements since previous SWIM Plan</a:t>
            </a:r>
          </a:p>
          <a:p>
            <a:pPr lvl="1"/>
            <a:r>
              <a:rPr lang="en-US" sz="1800" dirty="0">
                <a:solidFill>
                  <a:srgbClr val="FA7300"/>
                </a:solidFill>
              </a:rPr>
              <a:t>Project plan to address identified watershed needs and priorities</a:t>
            </a:r>
          </a:p>
          <a:p>
            <a:pPr lvl="1"/>
            <a:r>
              <a:rPr lang="en-US" sz="1800" dirty="0">
                <a:solidFill>
                  <a:srgbClr val="FA7300"/>
                </a:solidFill>
              </a:rPr>
              <a:t>Estimate of funding needs and funding alternatives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312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198" y="483957"/>
            <a:ext cx="7104063" cy="1143000"/>
          </a:xfrm>
        </p:spPr>
        <p:txBody>
          <a:bodyPr/>
          <a:lstStyle/>
          <a:p>
            <a:r>
              <a:rPr lang="en-US" dirty="0"/>
              <a:t>Unconfined Aquifer in SRWMD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363" y="2324173"/>
            <a:ext cx="4020762" cy="3536300"/>
          </a:xfrm>
        </p:spPr>
        <p:txBody>
          <a:bodyPr/>
          <a:lstStyle/>
          <a:p>
            <a:r>
              <a:rPr lang="en-US" sz="2000" dirty="0"/>
              <a:t>Suwannee River WMD is mostly underlain by an unconfined or poorly confined Upper </a:t>
            </a:r>
            <a:r>
              <a:rPr lang="en-US" sz="2000" dirty="0" err="1"/>
              <a:t>Floridan</a:t>
            </a:r>
            <a:r>
              <a:rPr lang="en-US" sz="2000" dirty="0"/>
              <a:t> aquifer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000" dirty="0"/>
              <a:t>Spring discharges from the aquifer are major contributors to river flows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000" dirty="0"/>
              <a:t>Aquifer is especially vulnerable to pollution</a:t>
            </a:r>
          </a:p>
          <a:p>
            <a:endParaRPr lang="en-US" dirty="0"/>
          </a:p>
        </p:txBody>
      </p:sp>
      <p:pic>
        <p:nvPicPr>
          <p:cNvPr id="1026" name="Picture 2" descr="http://fl.water.usgs.gov/NAWQA/Maps/gafl-fas-confine-cyc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46" y="1742149"/>
            <a:ext cx="4084435" cy="49463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0707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948" y="469311"/>
            <a:ext cx="7104063" cy="1143000"/>
          </a:xfrm>
        </p:spPr>
        <p:txBody>
          <a:bodyPr/>
          <a:lstStyle/>
          <a:p>
            <a:r>
              <a:rPr lang="en-US" dirty="0"/>
              <a:t>Water Quantity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166" y="2587011"/>
            <a:ext cx="7119938" cy="1814168"/>
          </a:xfrm>
        </p:spPr>
        <p:txBody>
          <a:bodyPr/>
          <a:lstStyle/>
          <a:p>
            <a:r>
              <a:rPr lang="en-US" dirty="0"/>
              <a:t>Decreasing trends in river flows in some locations</a:t>
            </a:r>
          </a:p>
          <a:p>
            <a:endParaRPr lang="en-US" sz="800" dirty="0"/>
          </a:p>
          <a:p>
            <a:r>
              <a:rPr lang="en-US" dirty="0"/>
              <a:t>Decreasing trends in springs discharges in some locations</a:t>
            </a:r>
          </a:p>
        </p:txBody>
      </p:sp>
    </p:spTree>
    <p:extLst>
      <p:ext uri="{BB962C8B-B14F-4D97-AF65-F5344CB8AC3E}">
        <p14:creationId xmlns:p14="http://schemas.microsoft.com/office/powerpoint/2010/main" val="40826801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948" y="478020"/>
            <a:ext cx="7104063" cy="1143000"/>
          </a:xfrm>
        </p:spPr>
        <p:txBody>
          <a:bodyPr/>
          <a:lstStyle/>
          <a:p>
            <a:r>
              <a:rPr lang="en-US" dirty="0"/>
              <a:t>Water Quantity Goals and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71" y="1906108"/>
            <a:ext cx="7119938" cy="3952081"/>
          </a:xfrm>
        </p:spPr>
        <p:txBody>
          <a:bodyPr/>
          <a:lstStyle/>
          <a:p>
            <a:r>
              <a:rPr lang="en-US" dirty="0"/>
              <a:t>Goals:</a:t>
            </a:r>
          </a:p>
          <a:p>
            <a:pPr lvl="1"/>
            <a:r>
              <a:rPr lang="en-US" dirty="0"/>
              <a:t>Increase aquifer recharge</a:t>
            </a:r>
          </a:p>
          <a:p>
            <a:pPr lvl="1"/>
            <a:r>
              <a:rPr lang="en-US" dirty="0"/>
              <a:t>Decrease excessive runoff and evapotranspiration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Potential Projects:</a:t>
            </a:r>
          </a:p>
          <a:p>
            <a:pPr lvl="1"/>
            <a:r>
              <a:rPr lang="en-US" dirty="0"/>
              <a:t>Agricultural BMPs</a:t>
            </a:r>
          </a:p>
          <a:p>
            <a:pPr lvl="1"/>
            <a:r>
              <a:rPr lang="en-US" dirty="0"/>
              <a:t>Hydrologic restoration of over-drained lands</a:t>
            </a:r>
          </a:p>
          <a:p>
            <a:pPr lvl="1"/>
            <a:r>
              <a:rPr lang="en-US" dirty="0"/>
              <a:t>Water reuse</a:t>
            </a:r>
          </a:p>
          <a:p>
            <a:pPr lvl="1"/>
            <a:r>
              <a:rPr lang="en-US" dirty="0"/>
              <a:t>Water conservation</a:t>
            </a:r>
          </a:p>
          <a:p>
            <a:pPr lvl="1"/>
            <a:r>
              <a:rPr lang="en-US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11118017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91709" y="2639756"/>
            <a:ext cx="5173249" cy="1143000"/>
          </a:xfrm>
        </p:spPr>
        <p:txBody>
          <a:bodyPr/>
          <a:lstStyle/>
          <a:p>
            <a:pPr algn="ctr"/>
            <a:r>
              <a:rPr lang="en-US" sz="3600" dirty="0"/>
              <a:t>Coastal Rivers Basin</a:t>
            </a:r>
            <a:br>
              <a:rPr lang="en-US" sz="3600" dirty="0"/>
            </a:br>
            <a:r>
              <a:rPr lang="en-US" sz="3600" dirty="0"/>
              <a:t>Natural Systems</a:t>
            </a:r>
          </a:p>
        </p:txBody>
      </p:sp>
    </p:spTree>
    <p:extLst>
      <p:ext uri="{BB962C8B-B14F-4D97-AF65-F5344CB8AC3E}">
        <p14:creationId xmlns:p14="http://schemas.microsoft.com/office/powerpoint/2010/main" val="41209466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351" y="338682"/>
            <a:ext cx="7104063" cy="1143000"/>
          </a:xfrm>
        </p:spPr>
        <p:txBody>
          <a:bodyPr/>
          <a:lstStyle/>
          <a:p>
            <a:r>
              <a:rPr lang="en-US" dirty="0"/>
              <a:t>1995 vs. 2011 Land Use</a:t>
            </a:r>
          </a:p>
        </p:txBody>
      </p:sp>
      <p:pic>
        <p:nvPicPr>
          <p:cNvPr id="5122" name="Picture 2" descr="G:\15xxxx - 2015 Projects\D150586.00 - SWIM Plan Consolidation and Update\05 Graphics-GIS-Modeling\Figures\01042017\Coastal Rivers_LU_19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12" y="1195756"/>
            <a:ext cx="4333807" cy="559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15xxxx - 2015 Projects\D150586.00 - SWIM Plan Consolidation and Update\05 Graphics-GIS-Modeling\Figures\01042017\Coastal Rivers_LU_2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1" y="1195756"/>
            <a:ext cx="4297726" cy="556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3067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351" y="338682"/>
            <a:ext cx="7104063" cy="1143000"/>
          </a:xfrm>
        </p:spPr>
        <p:txBody>
          <a:bodyPr/>
          <a:lstStyle/>
          <a:p>
            <a:r>
              <a:rPr lang="en-US" dirty="0"/>
              <a:t>Publicly-Owned Conservation Lands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4884" y="2740279"/>
            <a:ext cx="3701142" cy="2334139"/>
          </a:xfrm>
        </p:spPr>
        <p:txBody>
          <a:bodyPr/>
          <a:lstStyle/>
          <a:p>
            <a:r>
              <a:rPr lang="en-US" sz="2000" dirty="0"/>
              <a:t>Significant publicly-owned conservation lands along the Gulf coast</a:t>
            </a:r>
          </a:p>
          <a:p>
            <a:pPr marL="342900" lvl="1" indent="0">
              <a:buNone/>
            </a:pPr>
            <a:endParaRPr lang="en-US" sz="700" dirty="0"/>
          </a:p>
          <a:p>
            <a:r>
              <a:rPr lang="en-US" sz="2000" dirty="0"/>
              <a:t>Limited conservation lands in upper watersheds</a:t>
            </a:r>
          </a:p>
        </p:txBody>
      </p:sp>
      <p:pic>
        <p:nvPicPr>
          <p:cNvPr id="6146" name="Picture 2" descr="G:\15xxxx - 2015 Projects\D150586.00 - SWIM Plan Consolidation and Update\05 Graphics-GIS-Modeling\Figures\01042017\Coastal Rivers_ConservationLa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70" y="1175362"/>
            <a:ext cx="4391130" cy="56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3985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351" y="338682"/>
            <a:ext cx="7464860" cy="1143000"/>
          </a:xfrm>
        </p:spPr>
        <p:txBody>
          <a:bodyPr/>
          <a:lstStyle/>
          <a:p>
            <a:r>
              <a:rPr lang="en-US" dirty="0"/>
              <a:t>Big Bend Seagrasses Aquatic Preserve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602" y="1544263"/>
            <a:ext cx="5848985" cy="2121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06" y="3968103"/>
            <a:ext cx="5848985" cy="2237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47484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948" y="469311"/>
            <a:ext cx="7104063" cy="1143000"/>
          </a:xfrm>
        </p:spPr>
        <p:txBody>
          <a:bodyPr/>
          <a:lstStyle/>
          <a:p>
            <a:r>
              <a:rPr lang="en-US" dirty="0"/>
              <a:t>Natural Systems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246" y="1793624"/>
            <a:ext cx="7119938" cy="4155000"/>
          </a:xfrm>
        </p:spPr>
        <p:txBody>
          <a:bodyPr/>
          <a:lstStyle/>
          <a:p>
            <a:r>
              <a:rPr lang="en-US" dirty="0"/>
              <a:t>Conversion of </a:t>
            </a:r>
            <a:r>
              <a:rPr lang="en-US" dirty="0" err="1"/>
              <a:t>silviculture</a:t>
            </a:r>
            <a:r>
              <a:rPr lang="en-US" dirty="0"/>
              <a:t> to more intense agricultural uses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Habitat fragmentation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Replacement of native aquatic vegetation by nuisance algae (</a:t>
            </a:r>
            <a:r>
              <a:rPr lang="en-US" i="1" dirty="0" err="1"/>
              <a:t>Lyngbya</a:t>
            </a:r>
            <a:r>
              <a:rPr lang="en-US" dirty="0"/>
              <a:t>) in spring runs</a:t>
            </a:r>
          </a:p>
          <a:p>
            <a:endParaRPr lang="en-US" sz="800" dirty="0"/>
          </a:p>
          <a:p>
            <a:r>
              <a:rPr lang="en-US" dirty="0"/>
              <a:t>Potential seagrasses losses from coastal eutrophication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Increase in protected species listings</a:t>
            </a:r>
          </a:p>
        </p:txBody>
      </p:sp>
    </p:spTree>
    <p:extLst>
      <p:ext uri="{BB962C8B-B14F-4D97-AF65-F5344CB8AC3E}">
        <p14:creationId xmlns:p14="http://schemas.microsoft.com/office/powerpoint/2010/main" val="4318450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948" y="478020"/>
            <a:ext cx="7104063" cy="1143000"/>
          </a:xfrm>
        </p:spPr>
        <p:txBody>
          <a:bodyPr/>
          <a:lstStyle/>
          <a:p>
            <a:r>
              <a:rPr lang="en-US" dirty="0"/>
              <a:t>Natural Systems Goals and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013" y="1772829"/>
            <a:ext cx="7119938" cy="4597826"/>
          </a:xfrm>
        </p:spPr>
        <p:txBody>
          <a:bodyPr/>
          <a:lstStyle/>
          <a:p>
            <a:r>
              <a:rPr lang="en-US" dirty="0"/>
              <a:t>Goals:</a:t>
            </a:r>
          </a:p>
          <a:p>
            <a:pPr lvl="1"/>
            <a:r>
              <a:rPr lang="en-US" dirty="0"/>
              <a:t>Reduce existing habitat fragmentation</a:t>
            </a:r>
          </a:p>
          <a:p>
            <a:pPr lvl="1"/>
            <a:r>
              <a:rPr lang="en-US" dirty="0"/>
              <a:t>Maintain and expand existing wildlife corridors</a:t>
            </a:r>
          </a:p>
          <a:p>
            <a:pPr lvl="1"/>
            <a:r>
              <a:rPr lang="en-US" dirty="0"/>
              <a:t>Protect coastal seagrass resources</a:t>
            </a:r>
          </a:p>
          <a:p>
            <a:pPr lvl="1"/>
            <a:r>
              <a:rPr lang="en-US" dirty="0"/>
              <a:t>Protect listed species and biodiversity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Potential Projects:</a:t>
            </a:r>
          </a:p>
          <a:p>
            <a:pPr lvl="1"/>
            <a:r>
              <a:rPr lang="en-US" dirty="0"/>
              <a:t>Conservation of natural lands</a:t>
            </a:r>
          </a:p>
          <a:p>
            <a:pPr lvl="2"/>
            <a:r>
              <a:rPr lang="en-US" sz="1800" dirty="0"/>
              <a:t>Public acquisition</a:t>
            </a:r>
          </a:p>
          <a:p>
            <a:pPr lvl="2"/>
            <a:r>
              <a:rPr lang="en-US" sz="1800" dirty="0"/>
              <a:t>Conservation easements</a:t>
            </a:r>
          </a:p>
          <a:p>
            <a:pPr lvl="1"/>
            <a:r>
              <a:rPr lang="en-US" dirty="0"/>
              <a:t>Habitat restoration</a:t>
            </a:r>
          </a:p>
          <a:p>
            <a:pPr lvl="1"/>
            <a:r>
              <a:rPr lang="en-US" dirty="0"/>
              <a:t>Springs restoration</a:t>
            </a:r>
          </a:p>
          <a:p>
            <a:pPr lvl="1"/>
            <a:r>
              <a:rPr lang="en-US" dirty="0"/>
              <a:t>Other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973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Attendees</a:t>
            </a:r>
          </a:p>
        </p:txBody>
      </p:sp>
    </p:spTree>
    <p:extLst>
      <p:ext uri="{BB962C8B-B14F-4D97-AF65-F5344CB8AC3E}">
        <p14:creationId xmlns:p14="http://schemas.microsoft.com/office/powerpoint/2010/main" val="79763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036" y="463550"/>
            <a:ext cx="3230313" cy="1143000"/>
          </a:xfrm>
        </p:spPr>
        <p:txBody>
          <a:bodyPr/>
          <a:lstStyle/>
          <a:p>
            <a:r>
              <a:rPr lang="en-US" dirty="0"/>
              <a:t>Project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900" y="1690683"/>
            <a:ext cx="3470381" cy="4936539"/>
          </a:xfrm>
        </p:spPr>
        <p:txBody>
          <a:bodyPr/>
          <a:lstStyle/>
          <a:p>
            <a:r>
              <a:rPr lang="en-US" sz="2000" dirty="0">
                <a:solidFill>
                  <a:srgbClr val="FA7300"/>
                </a:solidFill>
              </a:rPr>
              <a:t>Identify, update, and prioritize key projects to protect and restore critical water resources</a:t>
            </a:r>
            <a:endParaRPr lang="en-US" sz="1600" dirty="0">
              <a:solidFill>
                <a:srgbClr val="FA7300"/>
              </a:solidFill>
            </a:endParaRPr>
          </a:p>
          <a:p>
            <a:pPr marL="0" indent="0">
              <a:buNone/>
            </a:pPr>
            <a:endParaRPr lang="en-US" sz="1100" dirty="0"/>
          </a:p>
          <a:p>
            <a:r>
              <a:rPr lang="en-US" sz="2000" dirty="0"/>
              <a:t>Maximize the value of the SWIM Plans by identifying leveraging opportunities with other funding sources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sz="2000" dirty="0"/>
              <a:t>Prepare detailed funding request for the identified projects and initiatives to be submitted to FWC and NFWF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76" y="2195644"/>
            <a:ext cx="4855725" cy="292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4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324" y="458228"/>
            <a:ext cx="7104063" cy="1143000"/>
          </a:xfrm>
        </p:spPr>
        <p:txBody>
          <a:bodyPr/>
          <a:lstStyle/>
          <a:p>
            <a:r>
              <a:rPr lang="en-US" dirty="0"/>
              <a:t>Management Issues and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429" y="1619597"/>
            <a:ext cx="4064715" cy="4630098"/>
          </a:xfrm>
        </p:spPr>
        <p:txBody>
          <a:bodyPr/>
          <a:lstStyle/>
          <a:p>
            <a:r>
              <a:rPr lang="en-US" sz="2000" dirty="0"/>
              <a:t>Water Quality</a:t>
            </a:r>
          </a:p>
          <a:p>
            <a:pPr lvl="1"/>
            <a:r>
              <a:rPr lang="en-US" sz="1600" dirty="0"/>
              <a:t>Springs, Streams and Groundwater</a:t>
            </a:r>
          </a:p>
          <a:p>
            <a:pPr lvl="1"/>
            <a:r>
              <a:rPr lang="en-US" sz="1600" dirty="0"/>
              <a:t>Impaired waterbodies</a:t>
            </a:r>
          </a:p>
          <a:p>
            <a:pPr lvl="1"/>
            <a:r>
              <a:rPr lang="en-US" sz="1600" dirty="0"/>
              <a:t>TMDLs &amp; BMAPs</a:t>
            </a:r>
          </a:p>
          <a:p>
            <a:pPr marL="690563" lvl="2" indent="0">
              <a:buNone/>
            </a:pPr>
            <a:endParaRPr lang="en-US" sz="800" dirty="0"/>
          </a:p>
          <a:p>
            <a:r>
              <a:rPr lang="en-US" sz="2000" dirty="0"/>
              <a:t>Water Quantity</a:t>
            </a:r>
          </a:p>
          <a:p>
            <a:pPr lvl="1"/>
            <a:r>
              <a:rPr lang="en-US" sz="1600" dirty="0"/>
              <a:t>Springs, Streams and Groundwater</a:t>
            </a:r>
          </a:p>
          <a:p>
            <a:pPr lvl="1"/>
            <a:r>
              <a:rPr lang="en-US" sz="1600" dirty="0"/>
              <a:t>Importance of regional hydrogeology</a:t>
            </a:r>
          </a:p>
          <a:p>
            <a:pPr lvl="1"/>
            <a:r>
              <a:rPr lang="en-US" sz="1600" dirty="0"/>
              <a:t>Minimum Flows and Levels (MFLs)</a:t>
            </a:r>
          </a:p>
          <a:p>
            <a:pPr marL="342900" lvl="1" indent="0">
              <a:buNone/>
            </a:pPr>
            <a:endParaRPr lang="en-US" sz="800" dirty="0"/>
          </a:p>
          <a:p>
            <a:r>
              <a:rPr lang="en-US" sz="2000" dirty="0"/>
              <a:t>Natural Systems</a:t>
            </a:r>
          </a:p>
          <a:p>
            <a:pPr lvl="1"/>
            <a:r>
              <a:rPr lang="en-US" sz="1600" dirty="0"/>
              <a:t>Fish &amp; wildlife habitats</a:t>
            </a:r>
          </a:p>
          <a:p>
            <a:pPr lvl="1"/>
            <a:r>
              <a:rPr lang="en-US" sz="1600" dirty="0"/>
              <a:t>Land use conversions</a:t>
            </a:r>
          </a:p>
          <a:p>
            <a:pPr lvl="1"/>
            <a:r>
              <a:rPr lang="en-US" sz="1600" dirty="0"/>
              <a:t>Habitat fragmentation</a:t>
            </a:r>
          </a:p>
          <a:p>
            <a:pPr lvl="1"/>
            <a:r>
              <a:rPr lang="en-US" sz="1600" dirty="0"/>
              <a:t>Impacts to protected species</a:t>
            </a:r>
          </a:p>
          <a:p>
            <a:pPr lvl="1"/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607" y="2591619"/>
            <a:ext cx="4263053" cy="26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5" y="512309"/>
            <a:ext cx="7104063" cy="1143000"/>
          </a:xfrm>
        </p:spPr>
        <p:txBody>
          <a:bodyPr/>
          <a:lstStyle/>
          <a:p>
            <a:r>
              <a:rPr lang="en-US" dirty="0"/>
              <a:t>What’s Good for the Environment is Also Good for the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646" y="1987095"/>
            <a:ext cx="4102554" cy="3442154"/>
          </a:xfrm>
        </p:spPr>
        <p:txBody>
          <a:bodyPr/>
          <a:lstStyle/>
          <a:p>
            <a:pPr lvl="0"/>
            <a:r>
              <a:rPr lang="en-US" sz="1800" dirty="0"/>
              <a:t>Sustain the natural resources that support the unique character, community, and economic health of the Big Bend</a:t>
            </a:r>
          </a:p>
          <a:p>
            <a:pPr lvl="1"/>
            <a:r>
              <a:rPr lang="en-US" sz="1400" dirty="0"/>
              <a:t>Timber</a:t>
            </a:r>
          </a:p>
          <a:p>
            <a:pPr lvl="1"/>
            <a:r>
              <a:rPr lang="en-US" sz="1400" dirty="0"/>
              <a:t>Agriculture</a:t>
            </a:r>
          </a:p>
          <a:p>
            <a:pPr lvl="1"/>
            <a:r>
              <a:rPr lang="en-US" sz="1400" dirty="0"/>
              <a:t>Fishing</a:t>
            </a:r>
          </a:p>
          <a:p>
            <a:pPr lvl="1"/>
            <a:r>
              <a:rPr lang="en-US" sz="1400" dirty="0"/>
              <a:t>Ecotourism</a:t>
            </a:r>
          </a:p>
          <a:p>
            <a:pPr marL="342900" lvl="1" indent="0">
              <a:buNone/>
            </a:pPr>
            <a:endParaRPr lang="en-US" sz="1200" dirty="0"/>
          </a:p>
          <a:p>
            <a:pPr lvl="0"/>
            <a:r>
              <a:rPr lang="en-US" sz="1800" dirty="0"/>
              <a:t>Create opportunities and catalyze partnerships that make the region stronger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8"/>
          <a:stretch/>
        </p:blipFill>
        <p:spPr>
          <a:xfrm>
            <a:off x="5237375" y="1726669"/>
            <a:ext cx="3710671" cy="29764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0328" y="5481934"/>
            <a:ext cx="3415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Excerpts from The Conservation Fund (2015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75" y="4901142"/>
            <a:ext cx="3739244" cy="180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314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5" y="512309"/>
            <a:ext cx="7104063" cy="1143000"/>
          </a:xfrm>
        </p:spPr>
        <p:txBody>
          <a:bodyPr/>
          <a:lstStyle/>
          <a:p>
            <a:r>
              <a:rPr lang="en-US" dirty="0"/>
              <a:t>What’s Good for the Environment is Also Good for the Economy</a:t>
            </a:r>
          </a:p>
        </p:txBody>
      </p:sp>
      <p:pic>
        <p:nvPicPr>
          <p:cNvPr id="1026" name="Picture 2" descr="http://gilchrist.fl.us/wp-content/uploads/2015/12/County-logo-in-God.png">
            <a:extLst>
              <a:ext uri="{FF2B5EF4-FFF2-40B4-BE49-F238E27FC236}">
                <a16:creationId xmlns:a16="http://schemas.microsoft.com/office/drawing/2014/main" id="{7937035D-1231-427E-BD22-512AA240D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35" y="1571625"/>
            <a:ext cx="1747281" cy="200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">
            <a:extLst>
              <a:ext uri="{FF2B5EF4-FFF2-40B4-BE49-F238E27FC236}">
                <a16:creationId xmlns:a16="http://schemas.microsoft.com/office/drawing/2014/main" id="{DE9C821A-EC81-4E20-8F5B-A7E191D6E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66" y="2168379"/>
            <a:ext cx="1265211" cy="126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unty logo">
            <a:extLst>
              <a:ext uri="{FF2B5EF4-FFF2-40B4-BE49-F238E27FC236}">
                <a16:creationId xmlns:a16="http://schemas.microsoft.com/office/drawing/2014/main" id="{5899F45C-7B42-4829-B1DC-138561538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7" y="5524833"/>
            <a:ext cx="1237944" cy="12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al of Dixie County, Florida">
            <a:extLst>
              <a:ext uri="{FF2B5EF4-FFF2-40B4-BE49-F238E27FC236}">
                <a16:creationId xmlns:a16="http://schemas.microsoft.com/office/drawing/2014/main" id="{C9F82D70-CB3A-494D-8AA1-F094F2800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31" y="2160308"/>
            <a:ext cx="1264493" cy="128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nebula.wsimg.com/29b139193776fc03916b6090fefe38b3?AccessKeyId=CA1A7CAEB32325105C4D&amp;disposition=0&amp;alloworigin=1">
            <a:extLst>
              <a:ext uri="{FF2B5EF4-FFF2-40B4-BE49-F238E27FC236}">
                <a16:creationId xmlns:a16="http://schemas.microsoft.com/office/drawing/2014/main" id="{F57C7E9E-E570-4C25-8812-61E31CB17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37" y="3762141"/>
            <a:ext cx="1643799" cy="148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unioncounty-fl.gov/images/backgrounds/header_09.png">
            <a:extLst>
              <a:ext uri="{FF2B5EF4-FFF2-40B4-BE49-F238E27FC236}">
                <a16:creationId xmlns:a16="http://schemas.microsoft.com/office/drawing/2014/main" id="{3850AE79-B4C2-4547-83E2-ED6E391C2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801" y="6029902"/>
            <a:ext cx="2931499" cy="73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evy County">
            <a:extLst>
              <a:ext uri="{FF2B5EF4-FFF2-40B4-BE49-F238E27FC236}">
                <a16:creationId xmlns:a16="http://schemas.microsoft.com/office/drawing/2014/main" id="{5C9679DE-B946-421D-87F2-96B921862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27" y="3775181"/>
            <a:ext cx="5011629" cy="57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eal of Hamilton County, Florida">
            <a:extLst>
              <a:ext uri="{FF2B5EF4-FFF2-40B4-BE49-F238E27FC236}">
                <a16:creationId xmlns:a16="http://schemas.microsoft.com/office/drawing/2014/main" id="{B8D22B7C-FC8D-4D82-AC69-04D166D92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686" y="2178167"/>
            <a:ext cx="1273375" cy="12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radford County, Florida">
            <a:extLst>
              <a:ext uri="{FF2B5EF4-FFF2-40B4-BE49-F238E27FC236}">
                <a16:creationId xmlns:a16="http://schemas.microsoft.com/office/drawing/2014/main" id="{EA55BE2C-1E78-4022-9E11-94057E2EA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721" y="5734752"/>
            <a:ext cx="2237535" cy="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Logo of Alachua County, Florida">
            <a:extLst>
              <a:ext uri="{FF2B5EF4-FFF2-40B4-BE49-F238E27FC236}">
                <a16:creationId xmlns:a16="http://schemas.microsoft.com/office/drawing/2014/main" id="{CB33D5D9-11BC-4B6C-8F6B-060BD7CE2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684" y="2174895"/>
            <a:ext cx="1301704" cy="127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madisoncountyfl.com/images/banner8.jpg">
            <a:extLst>
              <a:ext uri="{FF2B5EF4-FFF2-40B4-BE49-F238E27FC236}">
                <a16:creationId xmlns:a16="http://schemas.microsoft.com/office/drawing/2014/main" id="{03E7CFBF-91F2-4B49-BA7E-50774BCC7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27" y="4549714"/>
            <a:ext cx="5011629" cy="6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Of County Seal">
            <a:extLst>
              <a:ext uri="{FF2B5EF4-FFF2-40B4-BE49-F238E27FC236}">
                <a16:creationId xmlns:a16="http://schemas.microsoft.com/office/drawing/2014/main" id="{11A66470-2AA5-4F78-A2D0-0037AF486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05" y="5524833"/>
            <a:ext cx="1210434" cy="12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jeffersoncountyfl.gov/Uploads/Editor/image/Storm%20Clean%20up/Tree%20Debris%20Notice.jpg">
            <a:extLst>
              <a:ext uri="{FF2B5EF4-FFF2-40B4-BE49-F238E27FC236}">
                <a16:creationId xmlns:a16="http://schemas.microsoft.com/office/drawing/2014/main" id="{8B540A46-9EB1-4C54-8F22-9A9A5386E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" t="6121" r="71749" b="77505"/>
          <a:stretch/>
        </p:blipFill>
        <p:spPr bwMode="auto">
          <a:xfrm>
            <a:off x="2279673" y="5524833"/>
            <a:ext cx="1207570" cy="12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796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987" y="399643"/>
            <a:ext cx="7104063" cy="1143000"/>
          </a:xfrm>
        </p:spPr>
        <p:txBody>
          <a:bodyPr/>
          <a:lstStyle/>
          <a:p>
            <a:r>
              <a:rPr lang="en-US" sz="3600" dirty="0"/>
              <a:t>Suwannee River Basin</a:t>
            </a:r>
          </a:p>
        </p:txBody>
      </p:sp>
      <p:pic>
        <p:nvPicPr>
          <p:cNvPr id="4" name="Picture 3" descr="C:\Users\der\AppData\Local\Microsoft\Windows\Temporary Internet Files\Content.Outlook\R6DF2H8E\Suwannee Overvie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03" y="1266092"/>
            <a:ext cx="4280598" cy="55919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84863" y="2412823"/>
            <a:ext cx="3116875" cy="3194157"/>
          </a:xfrm>
        </p:spPr>
        <p:txBody>
          <a:bodyPr/>
          <a:lstStyle/>
          <a:p>
            <a:r>
              <a:rPr lang="en-US" dirty="0"/>
              <a:t>Withlacoochee River</a:t>
            </a:r>
          </a:p>
          <a:p>
            <a:r>
              <a:rPr lang="en-US" dirty="0" err="1"/>
              <a:t>Alapaha</a:t>
            </a:r>
            <a:r>
              <a:rPr lang="en-US" dirty="0"/>
              <a:t> River</a:t>
            </a:r>
          </a:p>
          <a:p>
            <a:r>
              <a:rPr lang="en-US" dirty="0"/>
              <a:t>Falling Creek</a:t>
            </a:r>
          </a:p>
          <a:p>
            <a:r>
              <a:rPr lang="en-US" dirty="0"/>
              <a:t>Santa Fe River</a:t>
            </a:r>
          </a:p>
          <a:p>
            <a:r>
              <a:rPr lang="en-US" dirty="0"/>
              <a:t>Suwannee River</a:t>
            </a:r>
          </a:p>
          <a:p>
            <a:r>
              <a:rPr lang="en-US" dirty="0"/>
              <a:t>Alligator Lake</a:t>
            </a:r>
          </a:p>
        </p:txBody>
      </p:sp>
    </p:spTree>
    <p:extLst>
      <p:ext uri="{BB962C8B-B14F-4D97-AF65-F5344CB8AC3E}">
        <p14:creationId xmlns:p14="http://schemas.microsoft.com/office/powerpoint/2010/main" val="3775737127"/>
      </p:ext>
    </p:extLst>
  </p:cSld>
  <p:clrMapOvr>
    <a:masterClrMapping/>
  </p:clrMapOvr>
</p:sld>
</file>

<file path=ppt/theme/theme1.xml><?xml version="1.0" encoding="utf-8"?>
<a:theme xmlns:a="http://schemas.openxmlformats.org/drawingml/2006/main" name="ESA_Corp">
  <a:themeElements>
    <a:clrScheme name="Blank Presentation 1">
      <a:dk1>
        <a:srgbClr val="000000"/>
      </a:dk1>
      <a:lt1>
        <a:srgbClr val="FFFFFF"/>
      </a:lt1>
      <a:dk2>
        <a:srgbClr val="FA6E00"/>
      </a:dk2>
      <a:lt2>
        <a:srgbClr val="808080"/>
      </a:lt2>
      <a:accent1>
        <a:srgbClr val="A1A1A1"/>
      </a:accent1>
      <a:accent2>
        <a:srgbClr val="59B3F3"/>
      </a:accent2>
      <a:accent3>
        <a:srgbClr val="FFFFFF"/>
      </a:accent3>
      <a:accent4>
        <a:srgbClr val="000000"/>
      </a:accent4>
      <a:accent5>
        <a:srgbClr val="CDCDCD"/>
      </a:accent5>
      <a:accent6>
        <a:srgbClr val="50A2DC"/>
      </a:accent6>
      <a:hlink>
        <a:srgbClr val="85A854"/>
      </a:hlink>
      <a:folHlink>
        <a:srgbClr val="80808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A6E00"/>
        </a:dk2>
        <a:lt2>
          <a:srgbClr val="808080"/>
        </a:lt2>
        <a:accent1>
          <a:srgbClr val="A1A1A1"/>
        </a:accent1>
        <a:accent2>
          <a:srgbClr val="59B3F3"/>
        </a:accent2>
        <a:accent3>
          <a:srgbClr val="FFFFFF"/>
        </a:accent3>
        <a:accent4>
          <a:srgbClr val="000000"/>
        </a:accent4>
        <a:accent5>
          <a:srgbClr val="CDCDCD"/>
        </a:accent5>
        <a:accent6>
          <a:srgbClr val="50A2DC"/>
        </a:accent6>
        <a:hlink>
          <a:srgbClr val="85A854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ESA_Corp</Template>
  <TotalTime>881</TotalTime>
  <Words>1254</Words>
  <Application>Microsoft Office PowerPoint</Application>
  <PresentationFormat>On-screen Show (4:3)</PresentationFormat>
  <Paragraphs>316</Paragraphs>
  <Slides>49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HelveticaNeue MediumCond</vt:lpstr>
      <vt:lpstr>Times</vt:lpstr>
      <vt:lpstr>ESA_Corp</vt:lpstr>
      <vt:lpstr>SWIM Plan Update Public Meeting Issues &amp; Projects  October 3 and 4, 2017 </vt:lpstr>
      <vt:lpstr>Project Schedule</vt:lpstr>
      <vt:lpstr>Project Objectives</vt:lpstr>
      <vt:lpstr>Surface Water Improvement and Management (SWIM) Program</vt:lpstr>
      <vt:lpstr>Project Goals</vt:lpstr>
      <vt:lpstr>Management Issues and Drivers</vt:lpstr>
      <vt:lpstr>What’s Good for the Environment is Also Good for the Economy</vt:lpstr>
      <vt:lpstr>What’s Good for the Environment is Also Good for the Economy</vt:lpstr>
      <vt:lpstr>Suwannee River Basin</vt:lpstr>
      <vt:lpstr>Suwannee River Basin Water Quality</vt:lpstr>
      <vt:lpstr>Water Quality Impairments</vt:lpstr>
      <vt:lpstr>TMDL Determinations</vt:lpstr>
      <vt:lpstr>Septic Tanks in Suwannee River Basin</vt:lpstr>
      <vt:lpstr>Nitrate Trends in River Flows 1989-2007</vt:lpstr>
      <vt:lpstr>Nitrate Trends in Spring Flows 1989-2007</vt:lpstr>
      <vt:lpstr>Water Quality Issues</vt:lpstr>
      <vt:lpstr>Water Quality Goals and Projects</vt:lpstr>
      <vt:lpstr>Suwannee River Basin Water Quantity</vt:lpstr>
      <vt:lpstr>Surface/Ground Water Interaction and Travel Times</vt:lpstr>
      <vt:lpstr>Unconfined Aquifer in SRWMD</vt:lpstr>
      <vt:lpstr>Water Quantity Issues</vt:lpstr>
      <vt:lpstr>Water Quantity Goals and Projects</vt:lpstr>
      <vt:lpstr>Suwannee River Basin Natural Systems</vt:lpstr>
      <vt:lpstr>1995 vs. 2011 Land Use</vt:lpstr>
      <vt:lpstr>Publicly-Owned Conservation Lands</vt:lpstr>
      <vt:lpstr>PowerPoint Presentation</vt:lpstr>
      <vt:lpstr>Natural Systems Issues</vt:lpstr>
      <vt:lpstr>Natural Systems Goals and Projects</vt:lpstr>
      <vt:lpstr>Open Discussion</vt:lpstr>
      <vt:lpstr>Coastal Rivers Basin</vt:lpstr>
      <vt:lpstr>Coastal Rivers Basin Water Quality</vt:lpstr>
      <vt:lpstr>Water Quality Impairments</vt:lpstr>
      <vt:lpstr>TMDL Determinations</vt:lpstr>
      <vt:lpstr>Septic Tanks in Coastal Rivers Basin</vt:lpstr>
      <vt:lpstr>Nitrate Trends in River Flows 1989-2007</vt:lpstr>
      <vt:lpstr>Nitrate Trends in Spring Flows 1989-2007</vt:lpstr>
      <vt:lpstr>Water Quality Issues</vt:lpstr>
      <vt:lpstr>Water Quality Goals and Projects</vt:lpstr>
      <vt:lpstr>Coastal Rivers Basin Water Quantity</vt:lpstr>
      <vt:lpstr>Unconfined Aquifer in SRWMD</vt:lpstr>
      <vt:lpstr>Water Quantity Issues</vt:lpstr>
      <vt:lpstr>Water Quantity Goals and Projects</vt:lpstr>
      <vt:lpstr>Coastal Rivers Basin Natural Systems</vt:lpstr>
      <vt:lpstr>1995 vs. 2011 Land Use</vt:lpstr>
      <vt:lpstr>Publicly-Owned Conservation Lands</vt:lpstr>
      <vt:lpstr>Big Bend Seagrasses Aquatic Preserve</vt:lpstr>
      <vt:lpstr>Natural Systems Issues</vt:lpstr>
      <vt:lpstr>Natural Systems Goals and Projects</vt:lpstr>
      <vt:lpstr>Open Discussion</vt:lpstr>
    </vt:vector>
  </TitlesOfParts>
  <Company>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SWIM Plan Update  Title Level 2</dc:title>
  <dc:creator>Emily Keenan</dc:creator>
  <cp:lastModifiedBy>Thomas Singleton</cp:lastModifiedBy>
  <cp:revision>91</cp:revision>
  <cp:lastPrinted>2017-01-24T14:29:09Z</cp:lastPrinted>
  <dcterms:created xsi:type="dcterms:W3CDTF">2016-08-26T14:07:08Z</dcterms:created>
  <dcterms:modified xsi:type="dcterms:W3CDTF">2017-10-03T14:14:57Z</dcterms:modified>
</cp:coreProperties>
</file>